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24" r:id="rId5"/>
    <p:sldId id="303" r:id="rId6"/>
    <p:sldId id="304" r:id="rId7"/>
    <p:sldId id="305" r:id="rId8"/>
    <p:sldId id="312" r:id="rId9"/>
    <p:sldId id="323" r:id="rId10"/>
    <p:sldId id="313" r:id="rId11"/>
    <p:sldId id="314" r:id="rId12"/>
    <p:sldId id="332" r:id="rId13"/>
    <p:sldId id="315" r:id="rId14"/>
    <p:sldId id="333" r:id="rId15"/>
    <p:sldId id="342" r:id="rId16"/>
    <p:sldId id="316" r:id="rId17"/>
    <p:sldId id="341" r:id="rId18"/>
    <p:sldId id="343" r:id="rId19"/>
    <p:sldId id="344" r:id="rId20"/>
    <p:sldId id="317" r:id="rId21"/>
    <p:sldId id="346" r:id="rId22"/>
    <p:sldId id="319" r:id="rId23"/>
    <p:sldId id="345" r:id="rId24"/>
    <p:sldId id="320" r:id="rId25"/>
    <p:sldId id="321" r:id="rId26"/>
    <p:sldId id="322" r:id="rId27"/>
    <p:sldId id="334" r:id="rId28"/>
    <p:sldId id="331" r:id="rId29"/>
    <p:sldId id="340" r:id="rId30"/>
  </p:sldIdLst>
  <p:sldSz cx="12192000" cy="6858000"/>
  <p:notesSz cx="6797675" cy="9926638"/>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7914E-ED2D-1114-3F8B-BA885FC0E796}" v="66" dt="2024-09-19T13:13:34.633"/>
    <p1510:client id="{282448F7-0D47-AE30-4289-7DE23D993883}" v="65" dt="2024-09-18T13:12:30.335"/>
    <p1510:client id="{F19599D4-B379-161B-C207-F8D9D2B3F6C6}" v="2590" dt="2024-09-20T10:50:18.13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F5348FDC-B6B2-40AC-8955-D84A28B0095A}" type="datetime1">
              <a:rPr lang="nl-NL" smtClean="0"/>
              <a:t>20-9-2024</a:t>
            </a:fld>
            <a:endParaRPr lang="nl-NL"/>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B2977E94-A6AB-4E02-8E43-E89F9CF4757F}" type="slidenum">
              <a:rPr lang="nl-NL" smtClean="0"/>
              <a:t>‹nr.›</a:t>
            </a:fld>
            <a:endParaRPr lang="nl-NL"/>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1B50BA09-C4A7-4C9F-9F40-A6C1ACD24F84}" type="datetime1">
              <a:rPr lang="nl-NL" noProof="0" smtClean="0"/>
              <a:t>20-9-2024</a:t>
            </a:fld>
            <a:endParaRPr lang="nl-NL" noProof="0"/>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DED491D0-8E1B-49C7-849B-A28568D94497}" type="slidenum">
              <a:rPr lang="nl-NL" noProof="0" smtClean="0"/>
              <a:t>‹nr.›</a:t>
            </a:fld>
            <a:endParaRPr lang="nl-NL" noProof="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DED491D0-8E1B-49C7-849B-A28568D94497}" type="slidenum">
              <a:rPr lang="nl-NL" smtClean="0"/>
              <a:t>1</a:t>
            </a:fld>
            <a:endParaRPr lang="nl-NL"/>
          </a:p>
        </p:txBody>
      </p:sp>
    </p:spTree>
    <p:extLst>
      <p:ext uri="{BB962C8B-B14F-4D97-AF65-F5344CB8AC3E}">
        <p14:creationId xmlns:p14="http://schemas.microsoft.com/office/powerpoint/2010/main" val="14405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DED491D0-8E1B-49C7-849B-A28568D94497}" type="slidenum">
              <a:rPr lang="nl-NL" noProof="0" smtClean="0"/>
              <a:t>26</a:t>
            </a:fld>
            <a:endParaRPr lang="nl-NL" noProof="0"/>
          </a:p>
        </p:txBody>
      </p:sp>
    </p:spTree>
    <p:extLst>
      <p:ext uri="{BB962C8B-B14F-4D97-AF65-F5344CB8AC3E}">
        <p14:creationId xmlns:p14="http://schemas.microsoft.com/office/powerpoint/2010/main" val="2985010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hthoek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10" name="Rechthoek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2" name="Titel 1"/>
          <p:cNvSpPr>
            <a:spLocks noGrp="1"/>
          </p:cNvSpPr>
          <p:nvPr>
            <p:ph type="ctrTitle"/>
          </p:nvPr>
        </p:nvSpPr>
        <p:spPr bwMode="black">
          <a:xfrm>
            <a:off x="3175199" y="1943842"/>
            <a:ext cx="8500062" cy="2387600"/>
          </a:xfrm>
        </p:spPr>
        <p:txBody>
          <a:bodyPr rtlCol="0" anchor="b"/>
          <a:lstStyle>
            <a:lvl1pPr algn="l" rtl="0">
              <a:lnSpc>
                <a:spcPct val="90000"/>
              </a:lnSpc>
              <a:defRPr sz="6000" b="1">
                <a:solidFill>
                  <a:schemeClr val="tx1"/>
                </a:solidFill>
              </a:defRPr>
            </a:lvl1pPr>
          </a:lstStyle>
          <a:p>
            <a:pPr rtl="0"/>
            <a:r>
              <a:rPr lang="nl-NL"/>
              <a:t>Klik om stijl te bewerken</a:t>
            </a:r>
          </a:p>
        </p:txBody>
      </p:sp>
      <p:sp>
        <p:nvSpPr>
          <p:cNvPr id="3" name="Subtitel 2"/>
          <p:cNvSpPr>
            <a:spLocks noGrp="1"/>
          </p:cNvSpPr>
          <p:nvPr>
            <p:ph type="subTitle" idx="1"/>
          </p:nvPr>
        </p:nvSpPr>
        <p:spPr>
          <a:xfrm>
            <a:off x="3175199" y="4538659"/>
            <a:ext cx="8500062" cy="865321"/>
          </a:xfrm>
        </p:spPr>
        <p:txBody>
          <a:bodyPr rtlCol="0"/>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1" name="Tijdelijke aanduiding voor datum 3"/>
          <p:cNvSpPr>
            <a:spLocks noGrp="1"/>
          </p:cNvSpPr>
          <p:nvPr>
            <p:ph type="dt" sz="half" idx="10"/>
          </p:nvPr>
        </p:nvSpPr>
        <p:spPr/>
        <p:txBody>
          <a:bodyPr rtlCol="0"/>
          <a:lstStyle>
            <a:lvl1pPr>
              <a:defRPr>
                <a:solidFill>
                  <a:schemeClr val="bg2"/>
                </a:solidFill>
              </a:defRPr>
            </a:lvl1pPr>
          </a:lstStyle>
          <a:p>
            <a:pPr rtl="0"/>
            <a:fld id="{8E58AF97-A3DC-4923-BC1F-2FBF277F66F2}" type="datetime1">
              <a:rPr lang="nl-NL" smtClean="0"/>
              <a:t>20-9-2024</a:t>
            </a:fld>
            <a:endParaRPr lang="nl-NL"/>
          </a:p>
        </p:txBody>
      </p:sp>
      <p:sp>
        <p:nvSpPr>
          <p:cNvPr id="12" name="Tijdelijke aanduiding voor voettekst 4"/>
          <p:cNvSpPr>
            <a:spLocks noGrp="1"/>
          </p:cNvSpPr>
          <p:nvPr>
            <p:ph type="ftr" sz="quarter" idx="11"/>
          </p:nvPr>
        </p:nvSpPr>
        <p:spPr/>
        <p:txBody>
          <a:bodyPr rtlCol="0"/>
          <a:lstStyle>
            <a:lvl1pPr>
              <a:defRPr>
                <a:solidFill>
                  <a:schemeClr val="bg2"/>
                </a:solidFill>
              </a:defRPr>
            </a:lvl1pPr>
          </a:lstStyle>
          <a:p>
            <a:pPr rtl="0"/>
            <a:endParaRPr lang="nl-NL"/>
          </a:p>
        </p:txBody>
      </p:sp>
      <p:sp>
        <p:nvSpPr>
          <p:cNvPr id="13" name="Tijdelijke aanduiding voor dianummer 5"/>
          <p:cNvSpPr>
            <a:spLocks noGrp="1"/>
          </p:cNvSpPr>
          <p:nvPr>
            <p:ph type="sldNum" sz="quarter" idx="12"/>
          </p:nvPr>
        </p:nvSpPr>
        <p:spPr/>
        <p:txBody>
          <a:bodyPr rtlCol="0"/>
          <a:lstStyle>
            <a:lvl1pPr>
              <a:defRPr>
                <a:solidFill>
                  <a:schemeClr val="bg2"/>
                </a:solidFill>
              </a:defRPr>
            </a:lvl1pPr>
          </a:lstStyle>
          <a:p>
            <a:pPr rtl="0"/>
            <a:fld id="{BD266BE7-899D-4075-917F-DBDE33B6B692}" type="slidenum">
              <a:rPr lang="nl-NL" smtClean="0"/>
              <a:pPr rtl="0"/>
              <a:t>‹nr.›</a:t>
            </a:fld>
            <a:endParaRPr lang="nl-NL"/>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stijl te bewerken</a:t>
            </a:r>
          </a:p>
        </p:txBody>
      </p:sp>
      <p:sp>
        <p:nvSpPr>
          <p:cNvPr id="3" name="Tijdelijke aanduiding voor verticale tekst 2"/>
          <p:cNvSpPr>
            <a:spLocks noGrp="1"/>
          </p:cNvSpPr>
          <p:nvPr>
            <p:ph type="body" orient="vert" idx="1" hasCustomPrompt="1"/>
          </p:nvPr>
        </p:nvSpPr>
        <p:spPr/>
        <p:txBody>
          <a:bodyPr vert="eaVert" rtlCol="0"/>
          <a:lstStyle>
            <a:lvl1pPr marL="342900" indent="-342900" rtl="0">
              <a:buFont typeface="Wingdings" panose="05000000000000000000" pitchFamily="2" charset="2"/>
              <a:buChar char="§"/>
              <a:defRPr/>
            </a:lvl1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p>
            <a:pPr rtl="0"/>
            <a:fld id="{BAAAF9B3-E18E-4B83-B521-103F6ED60B13}" type="datetime1">
              <a:rPr lang="nl-NL" smtClean="0"/>
              <a:t>20-9-2024</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10" name="Rechthoek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e titel 1"/>
          <p:cNvSpPr>
            <a:spLocks noGrp="1"/>
          </p:cNvSpPr>
          <p:nvPr>
            <p:ph type="title" orient="vert"/>
          </p:nvPr>
        </p:nvSpPr>
        <p:spPr>
          <a:xfrm>
            <a:off x="10266348" y="462249"/>
            <a:ext cx="1370886" cy="5714714"/>
          </a:xfrm>
        </p:spPr>
        <p:txBody>
          <a:bodyPr vert="eaVert" rtlCol="0"/>
          <a:lstStyle>
            <a:lvl1pPr rtl="0">
              <a:defRPr/>
            </a:lvl1pPr>
          </a:lstStyle>
          <a:p>
            <a:pPr rtl="0"/>
            <a:r>
              <a:rPr lang="nl-NL"/>
              <a:t>Klik om stijl te bewerken</a:t>
            </a:r>
          </a:p>
        </p:txBody>
      </p:sp>
      <p:sp>
        <p:nvSpPr>
          <p:cNvPr id="3" name="Tijdelijke aanduiding voor verticale tekst 2"/>
          <p:cNvSpPr>
            <a:spLocks noGrp="1"/>
          </p:cNvSpPr>
          <p:nvPr>
            <p:ph type="body" orient="vert" idx="1" hasCustomPrompt="1"/>
          </p:nvPr>
        </p:nvSpPr>
        <p:spPr>
          <a:xfrm>
            <a:off x="378199" y="462249"/>
            <a:ext cx="9693088" cy="5714714"/>
          </a:xfrm>
        </p:spPr>
        <p:txBody>
          <a:bodyPr vert="eaVert" rtlCol="0"/>
          <a:lstStyle>
            <a:lvl1pPr marL="342900" indent="-342900" rtl="0">
              <a:buFont typeface="Wingdings" panose="05000000000000000000" pitchFamily="2" charset="2"/>
              <a:buChar char="§"/>
              <a:defRPr/>
            </a:lvl1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a:xfrm>
            <a:off x="378199" y="6356350"/>
            <a:ext cx="1971947" cy="365125"/>
          </a:xfrm>
        </p:spPr>
        <p:txBody>
          <a:bodyPr rtlCol="0"/>
          <a:lstStyle/>
          <a:p>
            <a:pPr rtl="0"/>
            <a:fld id="{D71A35F6-5941-42AF-A847-E14C7F8640F2}" type="datetime1">
              <a:rPr lang="nl-NL" smtClean="0"/>
              <a:t>20-9-2024</a:t>
            </a:fld>
            <a:endParaRPr lang="nl-NL"/>
          </a:p>
        </p:txBody>
      </p:sp>
      <p:sp>
        <p:nvSpPr>
          <p:cNvPr id="5" name="Tijdelijke aanduiding voor voettekst 4"/>
          <p:cNvSpPr>
            <a:spLocks noGrp="1"/>
          </p:cNvSpPr>
          <p:nvPr>
            <p:ph type="ftr" sz="quarter" idx="11"/>
          </p:nvPr>
        </p:nvSpPr>
        <p:spPr>
          <a:xfrm>
            <a:off x="2382374" y="6356350"/>
            <a:ext cx="5687786" cy="365125"/>
          </a:xfrm>
        </p:spPr>
        <p:txBody>
          <a:bodyPr rtlCol="0"/>
          <a:lstStyle/>
          <a:p>
            <a:pPr rtl="0"/>
            <a:endParaRPr lang="nl-NL"/>
          </a:p>
        </p:txBody>
      </p:sp>
      <p:sp>
        <p:nvSpPr>
          <p:cNvPr id="6" name="Tijdelijke aanduiding voor dianummer 5"/>
          <p:cNvSpPr>
            <a:spLocks noGrp="1"/>
          </p:cNvSpPr>
          <p:nvPr>
            <p:ph type="sldNum" sz="quarter" idx="12"/>
          </p:nvPr>
        </p:nvSpPr>
        <p:spPr>
          <a:xfrm>
            <a:off x="8102389" y="6356350"/>
            <a:ext cx="1968898" cy="365125"/>
          </a:xfrm>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stijl te bewerken</a:t>
            </a:r>
          </a:p>
        </p:txBody>
      </p:sp>
      <p:sp>
        <p:nvSpPr>
          <p:cNvPr id="3" name="Tijdelijke aanduiding voor inhoud 2"/>
          <p:cNvSpPr>
            <a:spLocks noGrp="1"/>
          </p:cNvSpPr>
          <p:nvPr>
            <p:ph idx="1" hasCustomPrompt="1"/>
          </p:nvPr>
        </p:nvSpPr>
        <p:spPr/>
        <p:txBody>
          <a:bodyPr rtlCol="0"/>
          <a:lstStyle>
            <a:lvl1pPr marL="342900" indent="-342900" rtl="0">
              <a:buFont typeface="Wingdings" panose="05000000000000000000" pitchFamily="2" charset="2"/>
              <a:buChar char="§"/>
              <a:defRPr/>
            </a:lvl1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p>
            <a:pPr rtl="0"/>
            <a:fld id="{80FD34D3-5BB1-4325-B227-559E9E07842B}" type="datetime1">
              <a:rPr lang="nl-NL" smtClean="0"/>
              <a:t>20-9-2024</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hthoek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9" name="Rechthoek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2" name="Titel 1"/>
          <p:cNvSpPr>
            <a:spLocks noGrp="1"/>
          </p:cNvSpPr>
          <p:nvPr>
            <p:ph type="title"/>
          </p:nvPr>
        </p:nvSpPr>
        <p:spPr bwMode="black">
          <a:xfrm>
            <a:off x="3838015" y="658346"/>
            <a:ext cx="6597464" cy="3664417"/>
          </a:xfrm>
        </p:spPr>
        <p:txBody>
          <a:bodyPr rtlCol="0" anchor="b">
            <a:normAutofit/>
          </a:bodyPr>
          <a:lstStyle>
            <a:lvl1pPr rtl="0">
              <a:lnSpc>
                <a:spcPct val="90000"/>
              </a:lnSpc>
              <a:defRPr sz="5000" b="1">
                <a:solidFill>
                  <a:schemeClr val="tx1"/>
                </a:solidFill>
              </a:defRPr>
            </a:lvl1pPr>
          </a:lstStyle>
          <a:p>
            <a:pPr rtl="0"/>
            <a:r>
              <a:rPr lang="nl-NL"/>
              <a:t>Klik om stijl te bewerken</a:t>
            </a:r>
          </a:p>
        </p:txBody>
      </p:sp>
      <p:sp>
        <p:nvSpPr>
          <p:cNvPr id="3" name="Tijdelijke aanduiding voor tekst 2"/>
          <p:cNvSpPr>
            <a:spLocks noGrp="1"/>
          </p:cNvSpPr>
          <p:nvPr>
            <p:ph type="body" idx="1" hasCustomPrompt="1"/>
          </p:nvPr>
        </p:nvSpPr>
        <p:spPr>
          <a:xfrm>
            <a:off x="3838014" y="4589463"/>
            <a:ext cx="6597465" cy="1500187"/>
          </a:xfrm>
        </p:spPr>
        <p:txBody>
          <a:bodyPr rtlCol="0"/>
          <a:lstStyle>
            <a:lvl1pPr marL="0" indent="0" rtl="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a:t>Klik om de tekststijlen van het model te bewerken</a:t>
            </a:r>
          </a:p>
        </p:txBody>
      </p:sp>
      <p:sp>
        <p:nvSpPr>
          <p:cNvPr id="4" name="Tijdelijke aanduiding voor datum 3"/>
          <p:cNvSpPr>
            <a:spLocks noGrp="1"/>
          </p:cNvSpPr>
          <p:nvPr>
            <p:ph type="dt" sz="half" idx="10"/>
          </p:nvPr>
        </p:nvSpPr>
        <p:spPr/>
        <p:txBody>
          <a:bodyPr rtlCol="0"/>
          <a:lstStyle>
            <a:lvl1pPr>
              <a:defRPr>
                <a:solidFill>
                  <a:schemeClr val="bg2"/>
                </a:solidFill>
              </a:defRPr>
            </a:lvl1pPr>
          </a:lstStyle>
          <a:p>
            <a:pPr rtl="0"/>
            <a:fld id="{D069727D-B0FA-4977-8AA0-478D434CE9A6}" type="datetime1">
              <a:rPr lang="nl-NL" smtClean="0"/>
              <a:t>20-9-2024</a:t>
            </a:fld>
            <a:endParaRPr lang="nl-NL"/>
          </a:p>
        </p:txBody>
      </p:sp>
      <p:sp>
        <p:nvSpPr>
          <p:cNvPr id="5" name="Tijdelijke aanduiding voor voettekst 4"/>
          <p:cNvSpPr>
            <a:spLocks noGrp="1"/>
          </p:cNvSpPr>
          <p:nvPr>
            <p:ph type="ftr" sz="quarter" idx="11"/>
          </p:nvPr>
        </p:nvSpPr>
        <p:spPr/>
        <p:txBody>
          <a:bodyPr rtlCol="0"/>
          <a:lstStyle>
            <a:lvl1pPr>
              <a:defRPr>
                <a:solidFill>
                  <a:schemeClr val="bg2"/>
                </a:solidFill>
              </a:defRPr>
            </a:lvl1pPr>
          </a:lstStyle>
          <a:p>
            <a:pPr rtl="0"/>
            <a:endParaRPr lang="nl-NL"/>
          </a:p>
        </p:txBody>
      </p:sp>
      <p:sp>
        <p:nvSpPr>
          <p:cNvPr id="6" name="Tijdelijke aanduiding voor dianummer 5"/>
          <p:cNvSpPr>
            <a:spLocks noGrp="1"/>
          </p:cNvSpPr>
          <p:nvPr>
            <p:ph type="sldNum" sz="quarter" idx="12"/>
          </p:nvPr>
        </p:nvSpPr>
        <p:spPr/>
        <p:txBody>
          <a:bodyPr rtlCol="0"/>
          <a:lstStyle>
            <a:lvl1pPr>
              <a:defRPr>
                <a:solidFill>
                  <a:schemeClr val="bg2"/>
                </a:solidFill>
              </a:defRPr>
            </a:lvl1pPr>
          </a:lstStyle>
          <a:p>
            <a:pPr rtl="0"/>
            <a:fld id="{BD266BE7-899D-4075-917F-DBDE33B6B692}" type="slidenum">
              <a:rPr lang="nl-NL" smtClean="0"/>
              <a:pPr rtl="0"/>
              <a:t>‹nr.›</a:t>
            </a:fld>
            <a:endParaRPr lang="nl-NL"/>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stijl te bewerken</a:t>
            </a:r>
          </a:p>
        </p:txBody>
      </p:sp>
      <p:sp>
        <p:nvSpPr>
          <p:cNvPr id="3" name="Tijdelijke aanduiding voor inhoud 2"/>
          <p:cNvSpPr>
            <a:spLocks noGrp="1"/>
          </p:cNvSpPr>
          <p:nvPr>
            <p:ph sz="half" idx="1" hasCustomPrompt="1"/>
          </p:nvPr>
        </p:nvSpPr>
        <p:spPr>
          <a:xfrm>
            <a:off x="1280160" y="2194560"/>
            <a:ext cx="4489704" cy="3986784"/>
          </a:xfrm>
        </p:spPr>
        <p:txBody>
          <a:bodyPr rtlCol="0"/>
          <a:lstStyle>
            <a:lvl1pPr marL="342900" indent="-342900" rtl="0">
              <a:buFont typeface="Wingdings" panose="05000000000000000000" pitchFamily="2" charset="2"/>
              <a:buChar char="§"/>
              <a:defRPr/>
            </a:lvl1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inhoud 3"/>
          <p:cNvSpPr>
            <a:spLocks noGrp="1"/>
          </p:cNvSpPr>
          <p:nvPr>
            <p:ph sz="half" idx="2" hasCustomPrompt="1"/>
          </p:nvPr>
        </p:nvSpPr>
        <p:spPr>
          <a:xfrm>
            <a:off x="6415368" y="2194560"/>
            <a:ext cx="4493424" cy="3986784"/>
          </a:xfrm>
        </p:spPr>
        <p:txBody>
          <a:bodyPr rtlCol="0"/>
          <a:lstStyle>
            <a:lvl1pPr marL="342900" indent="-342900" rtl="0">
              <a:buFont typeface="Wingdings" panose="05000000000000000000" pitchFamily="2" charset="2"/>
              <a:buChar char="§"/>
              <a:defRPr/>
            </a:lvl1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5" name="Tijdelijke aanduiding voor datum 4"/>
          <p:cNvSpPr>
            <a:spLocks noGrp="1"/>
          </p:cNvSpPr>
          <p:nvPr>
            <p:ph type="dt" sz="half" idx="10"/>
          </p:nvPr>
        </p:nvSpPr>
        <p:spPr/>
        <p:txBody>
          <a:bodyPr rtlCol="0"/>
          <a:lstStyle/>
          <a:p>
            <a:pPr rtl="0"/>
            <a:fld id="{DECDAC0D-BCDF-433B-9B20-E2DA31A64EDF}" type="datetime1">
              <a:rPr lang="nl-NL" smtClean="0"/>
              <a:t>20-9-2024</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stijl te bewerken</a:t>
            </a:r>
          </a:p>
        </p:txBody>
      </p:sp>
      <p:sp>
        <p:nvSpPr>
          <p:cNvPr id="3" name="Tijdelijke aanduiding voor tekst 2"/>
          <p:cNvSpPr>
            <a:spLocks noGrp="1"/>
          </p:cNvSpPr>
          <p:nvPr>
            <p:ph type="body" idx="1" hasCustomPrompt="1"/>
          </p:nvPr>
        </p:nvSpPr>
        <p:spPr>
          <a:xfrm>
            <a:off x="1280160" y="1828456"/>
            <a:ext cx="4489704" cy="830695"/>
          </a:xfrm>
        </p:spPr>
        <p:txBody>
          <a:bodyPr rtlCol="0" anchor="b"/>
          <a:lstStyle>
            <a:lvl1pPr marL="0" indent="0" rtl="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tekststijlen van het model te bewerken</a:t>
            </a:r>
          </a:p>
        </p:txBody>
      </p:sp>
      <p:sp>
        <p:nvSpPr>
          <p:cNvPr id="4" name="Tijdelijke aanduiding voor inhoud 3"/>
          <p:cNvSpPr>
            <a:spLocks noGrp="1"/>
          </p:cNvSpPr>
          <p:nvPr>
            <p:ph sz="half" idx="2" hasCustomPrompt="1"/>
          </p:nvPr>
        </p:nvSpPr>
        <p:spPr>
          <a:xfrm>
            <a:off x="1280160" y="2743194"/>
            <a:ext cx="4489704" cy="3433769"/>
          </a:xfrm>
        </p:spPr>
        <p:txBody>
          <a:bodyPr rtlCol="0"/>
          <a:lstStyle>
            <a:lvl1pPr marL="342900" indent="-342900" rtl="0">
              <a:buFont typeface="Wingdings" panose="05000000000000000000" pitchFamily="2" charset="2"/>
              <a:buChar char="§"/>
              <a:defRPr/>
            </a:lvl1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5" name="Tijdelijke aanduiding voor tekst 4"/>
          <p:cNvSpPr>
            <a:spLocks noGrp="1"/>
          </p:cNvSpPr>
          <p:nvPr>
            <p:ph type="body" sz="quarter" idx="3" hasCustomPrompt="1"/>
          </p:nvPr>
        </p:nvSpPr>
        <p:spPr>
          <a:xfrm>
            <a:off x="6419088" y="1828456"/>
            <a:ext cx="4489704" cy="830695"/>
          </a:xfrm>
        </p:spPr>
        <p:txBody>
          <a:bodyPr rtlCol="0" anchor="b"/>
          <a:lstStyle>
            <a:lvl1pPr marL="0" indent="0" rtl="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tekststijlen van het model te bewerken</a:t>
            </a:r>
          </a:p>
        </p:txBody>
      </p:sp>
      <p:sp>
        <p:nvSpPr>
          <p:cNvPr id="6" name="Tijdelijke aanduiding voor inhoud 5"/>
          <p:cNvSpPr>
            <a:spLocks noGrp="1"/>
          </p:cNvSpPr>
          <p:nvPr>
            <p:ph sz="quarter" idx="4" hasCustomPrompt="1"/>
          </p:nvPr>
        </p:nvSpPr>
        <p:spPr>
          <a:xfrm>
            <a:off x="6419088" y="2743194"/>
            <a:ext cx="4489704" cy="3433769"/>
          </a:xfrm>
        </p:spPr>
        <p:txBody>
          <a:bodyPr rtlCol="0"/>
          <a:lstStyle>
            <a:lvl1pPr marL="342900" indent="-342900" rtl="0">
              <a:buFont typeface="Wingdings" panose="05000000000000000000" pitchFamily="2" charset="2"/>
              <a:buChar char="§"/>
              <a:defRPr/>
            </a:lvl1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7" name="Tijdelijke aanduiding voor datum 6"/>
          <p:cNvSpPr>
            <a:spLocks noGrp="1"/>
          </p:cNvSpPr>
          <p:nvPr>
            <p:ph type="dt" sz="half" idx="10"/>
          </p:nvPr>
        </p:nvSpPr>
        <p:spPr/>
        <p:txBody>
          <a:bodyPr rtlCol="0"/>
          <a:lstStyle/>
          <a:p>
            <a:pPr rtl="0"/>
            <a:fld id="{48DE4790-AFB4-4495-8959-7672CEF5C0D3}" type="datetime1">
              <a:rPr lang="nl-NL" smtClean="0"/>
              <a:t>20-9-2024</a:t>
            </a:fld>
            <a:endParaRPr lang="nl-NL"/>
          </a:p>
        </p:txBody>
      </p:sp>
      <p:sp>
        <p:nvSpPr>
          <p:cNvPr id="8" name="Tijdelijke aanduiding voor voettekst 7"/>
          <p:cNvSpPr>
            <a:spLocks noGrp="1"/>
          </p:cNvSpPr>
          <p:nvPr>
            <p:ph type="ftr" sz="quarter" idx="11"/>
          </p:nvPr>
        </p:nvSpPr>
        <p:spPr/>
        <p:txBody>
          <a:bodyPr rtlCol="0"/>
          <a:lstStyle/>
          <a:p>
            <a:pPr rtl="0"/>
            <a:endParaRPr lang="nl-NL"/>
          </a:p>
        </p:txBody>
      </p:sp>
      <p:sp>
        <p:nvSpPr>
          <p:cNvPr id="9" name="Tijdelijke aanduiding voor dianummer 8"/>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stijl te bewerken</a:t>
            </a:r>
          </a:p>
        </p:txBody>
      </p:sp>
      <p:sp>
        <p:nvSpPr>
          <p:cNvPr id="3" name="Tijdelijke aanduiding voor datum 2"/>
          <p:cNvSpPr>
            <a:spLocks noGrp="1"/>
          </p:cNvSpPr>
          <p:nvPr>
            <p:ph type="dt" sz="half" idx="10"/>
          </p:nvPr>
        </p:nvSpPr>
        <p:spPr/>
        <p:txBody>
          <a:bodyPr rtlCol="0"/>
          <a:lstStyle/>
          <a:p>
            <a:pPr rtl="0"/>
            <a:fld id="{049E9282-5448-488B-80DE-5B327E77B61B}" type="datetime1">
              <a:rPr lang="nl-NL" smtClean="0"/>
              <a:t>20-9-2024</a:t>
            </a:fld>
            <a:endParaRPr lang="nl-NL"/>
          </a:p>
        </p:txBody>
      </p:sp>
      <p:sp>
        <p:nvSpPr>
          <p:cNvPr id="4" name="Tijdelijke aanduiding voor voettekst 3"/>
          <p:cNvSpPr>
            <a:spLocks noGrp="1"/>
          </p:cNvSpPr>
          <p:nvPr>
            <p:ph type="ftr" sz="quarter" idx="11"/>
          </p:nvPr>
        </p:nvSpPr>
        <p:spPr/>
        <p:txBody>
          <a:bodyPr rtlCol="0"/>
          <a:lstStyle/>
          <a:p>
            <a:pPr rtl="0"/>
            <a:endParaRPr lang="nl-NL"/>
          </a:p>
        </p:txBody>
      </p:sp>
      <p:sp>
        <p:nvSpPr>
          <p:cNvPr id="5" name="Tijdelijke aanduiding voor dianummer 4"/>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34A176DA-F5CB-4859-99A1-BE0EEB2A804E}" type="datetime1">
              <a:rPr lang="nl-NL" smtClean="0"/>
              <a:t>20-9-2024</a:t>
            </a:fld>
            <a:endParaRPr lang="nl-NL"/>
          </a:p>
        </p:txBody>
      </p:sp>
      <p:sp>
        <p:nvSpPr>
          <p:cNvPr id="3" name="Tijdelijke aanduiding voor voettekst 2"/>
          <p:cNvSpPr>
            <a:spLocks noGrp="1"/>
          </p:cNvSpPr>
          <p:nvPr>
            <p:ph type="ftr" sz="quarter" idx="11"/>
          </p:nvPr>
        </p:nvSpPr>
        <p:spPr/>
        <p:txBody>
          <a:bodyPr rtlCol="0"/>
          <a:lstStyle/>
          <a:p>
            <a:pPr rtl="0"/>
            <a:endParaRPr lang="nl-NL"/>
          </a:p>
        </p:txBody>
      </p:sp>
      <p:sp>
        <p:nvSpPr>
          <p:cNvPr id="4" name="Tijdelijke aanduiding voor dianummer 3"/>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normAutofit/>
          </a:bodyPr>
          <a:lstStyle>
            <a:lvl1pPr rtl="0">
              <a:defRPr sz="3000"/>
            </a:lvl1pPr>
          </a:lstStyle>
          <a:p>
            <a:pPr rtl="0"/>
            <a:r>
              <a:rPr lang="nl-NL"/>
              <a:t>Klik om stijl te bewerken</a:t>
            </a:r>
          </a:p>
        </p:txBody>
      </p:sp>
      <p:sp>
        <p:nvSpPr>
          <p:cNvPr id="4" name="Tijdelijke aanduiding voor tekst 2"/>
          <p:cNvSpPr>
            <a:spLocks noGrp="1"/>
          </p:cNvSpPr>
          <p:nvPr>
            <p:ph type="body" sz="half" idx="2" hasCustomPrompt="1"/>
          </p:nvPr>
        </p:nvSpPr>
        <p:spPr>
          <a:xfrm>
            <a:off x="1291818" y="2465294"/>
            <a:ext cx="3834874" cy="3711669"/>
          </a:xfrm>
        </p:spPr>
        <p:txBody>
          <a:bodyPr rtlCol="0">
            <a:normAutofit/>
          </a:bodyPr>
          <a:lstStyle>
            <a:lvl1pPr marL="0" indent="0" rtl="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tekststijlen van het model te bewerken</a:t>
            </a:r>
          </a:p>
        </p:txBody>
      </p:sp>
      <p:sp>
        <p:nvSpPr>
          <p:cNvPr id="3" name="Tijdelijke aanduiding voor inhoud 3"/>
          <p:cNvSpPr>
            <a:spLocks noGrp="1"/>
          </p:cNvSpPr>
          <p:nvPr>
            <p:ph idx="1" hasCustomPrompt="1"/>
          </p:nvPr>
        </p:nvSpPr>
        <p:spPr>
          <a:xfrm>
            <a:off x="5518897" y="2465294"/>
            <a:ext cx="5174504" cy="3711669"/>
          </a:xfrm>
        </p:spPr>
        <p:txBody>
          <a:bodyPr rtlCol="0">
            <a:normAutofit/>
          </a:bodyPr>
          <a:lstStyle>
            <a:lvl1pPr marL="342900" indent="-342900" rtl="0">
              <a:buFont typeface="Wingdings" panose="05000000000000000000" pitchFamily="2" charset="2"/>
              <a:buChar cha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5" name="Tijdelijke aanduiding voor datum 4"/>
          <p:cNvSpPr>
            <a:spLocks noGrp="1"/>
          </p:cNvSpPr>
          <p:nvPr>
            <p:ph type="dt" sz="half" idx="10"/>
          </p:nvPr>
        </p:nvSpPr>
        <p:spPr/>
        <p:txBody>
          <a:bodyPr rtlCol="0"/>
          <a:lstStyle/>
          <a:p>
            <a:pPr rtl="0"/>
            <a:fld id="{6A170CEA-F47B-4195-BE6E-906E0750017B}" type="datetime1">
              <a:rPr lang="nl-NL" smtClean="0"/>
              <a:t>20-9-2024</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normAutofit/>
          </a:bodyPr>
          <a:lstStyle>
            <a:lvl1pPr rtl="0">
              <a:defRPr sz="3000"/>
            </a:lvl1pPr>
          </a:lstStyle>
          <a:p>
            <a:pPr rtl="0"/>
            <a:r>
              <a:rPr lang="nl-NL"/>
              <a:t>Klik om stijl te bewerken</a:t>
            </a:r>
          </a:p>
        </p:txBody>
      </p:sp>
      <p:sp>
        <p:nvSpPr>
          <p:cNvPr id="4" name="Tijdelijke aanduiding voor tekst 3"/>
          <p:cNvSpPr>
            <a:spLocks noGrp="1"/>
          </p:cNvSpPr>
          <p:nvPr>
            <p:ph type="body" sz="half" idx="2" hasCustomPrompt="1"/>
          </p:nvPr>
        </p:nvSpPr>
        <p:spPr>
          <a:xfrm>
            <a:off x="1291819" y="2465293"/>
            <a:ext cx="3834874" cy="3711669"/>
          </a:xfrm>
        </p:spPr>
        <p:txBody>
          <a:bodyPr rtlCol="0">
            <a:normAutofit/>
          </a:bodyPr>
          <a:lstStyle>
            <a:lvl1pPr marL="0" indent="0" rtl="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tekststijlen van het model te bewerken</a:t>
            </a:r>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5518896" y="1828456"/>
            <a:ext cx="5389895" cy="5029544"/>
          </a:xfrm>
        </p:spPr>
        <p:txBody>
          <a:bodyPr tIns="13716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p>
        </p:txBody>
      </p:sp>
      <p:sp>
        <p:nvSpPr>
          <p:cNvPr id="5" name="Tijdelijke aanduiding voor datum 4"/>
          <p:cNvSpPr>
            <a:spLocks noGrp="1"/>
          </p:cNvSpPr>
          <p:nvPr>
            <p:ph type="dt" sz="half" idx="10"/>
          </p:nvPr>
        </p:nvSpPr>
        <p:spPr/>
        <p:txBody>
          <a:bodyPr rtlCol="0"/>
          <a:lstStyle/>
          <a:p>
            <a:pPr rtl="0"/>
            <a:fld id="{D51D7054-6807-4443-8E62-731181AE8B5F}" type="datetime1">
              <a:rPr lang="nl-NL" smtClean="0"/>
              <a:t>20-9-2024</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BD266BE7-899D-4075-917F-DBDE33B6B692}" type="slidenum">
              <a:rPr lang="nl-NL" smtClean="0"/>
              <a:t>‹nr.›</a:t>
            </a:fld>
            <a:endParaRPr lang="nl-NL"/>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pic>
        <p:nvPicPr>
          <p:cNvPr id="8" name="Afbeelding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jdelijke aanduiding voor titel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pPr rtl="0"/>
            <a:r>
              <a:rPr lang="nl-NL"/>
              <a:t>Klik om de stijl te bewerken</a:t>
            </a:r>
            <a:endParaRPr lang="nl-NL" noProof="0"/>
          </a:p>
        </p:txBody>
      </p:sp>
      <p:sp>
        <p:nvSpPr>
          <p:cNvPr id="3" name="Tijdelijke aanduiding voor tekst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00000"/>
              </a:lnSpc>
              <a:spcBef>
                <a:spcPts val="1500"/>
              </a:spcBef>
              <a:spcAft>
                <a:spcPts val="0"/>
              </a:spcAft>
              <a:buClrTx/>
              <a:buSzTx/>
              <a:buFont typeface="Wingdings" panose="05000000000000000000" pitchFamily="2" charset="2"/>
              <a:buChar char="§"/>
              <a:tabLst/>
              <a:defRPr/>
            </a:pPr>
            <a:r>
              <a:rPr lang="nl-NL"/>
              <a:t>Klik om de tekststijlen van het model te bewerken</a:t>
            </a:r>
            <a:endParaRPr lang="nl-NL" noProof="0"/>
          </a:p>
          <a:p>
            <a:pPr lvl="1" rtl="0"/>
            <a:r>
              <a:rPr lang="nl-NL" noProof="0"/>
              <a:t>Tweede niveau</a:t>
            </a:r>
          </a:p>
          <a:p>
            <a:pPr lvl="2" rtl="0"/>
            <a:r>
              <a:rPr lang="nl-NL" noProof="0"/>
              <a:t>Derde niveau</a:t>
            </a:r>
          </a:p>
          <a:p>
            <a:pPr lvl="3" rtl="0"/>
            <a:r>
              <a:rPr lang="nl-NL" noProof="0"/>
              <a:t>Vierde niveau</a:t>
            </a:r>
          </a:p>
          <a:p>
            <a:pPr lvl="4" rtl="0"/>
            <a:r>
              <a:rPr lang="nl-NL" noProof="0"/>
              <a:t>Vijfde niveau</a:t>
            </a:r>
          </a:p>
          <a:p>
            <a:pPr lvl="5" rtl="0"/>
            <a:r>
              <a:rPr lang="nl-NL" noProof="0"/>
              <a:t>Zesde</a:t>
            </a:r>
          </a:p>
          <a:p>
            <a:pPr lvl="6" rtl="0"/>
            <a:r>
              <a:rPr lang="nl-NL" noProof="0"/>
              <a:t>Zevende</a:t>
            </a:r>
          </a:p>
          <a:p>
            <a:pPr lvl="7" rtl="0"/>
            <a:r>
              <a:rPr lang="nl-NL" noProof="0"/>
              <a:t>Achtste</a:t>
            </a:r>
          </a:p>
          <a:p>
            <a:pPr lvl="8" rtl="0"/>
            <a:r>
              <a:rPr lang="nl-NL" noProof="0"/>
              <a:t>Negende</a:t>
            </a:r>
          </a:p>
        </p:txBody>
      </p:sp>
      <p:sp>
        <p:nvSpPr>
          <p:cNvPr id="4" name="Tijdelijke aanduiding voor datum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pPr rtl="0"/>
            <a:fld id="{50F33F76-EEFF-49D2-A969-B2E37F8A00C8}" type="datetime1">
              <a:rPr lang="nl-NL" noProof="0" smtClean="0"/>
              <a:t>20-9-2024</a:t>
            </a:fld>
            <a:endParaRPr lang="nl-NL" noProof="0"/>
          </a:p>
        </p:txBody>
      </p:sp>
      <p:sp>
        <p:nvSpPr>
          <p:cNvPr id="5" name="Tijdelijke aanduiding voor voettekst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pPr rtl="0"/>
            <a:endParaRPr lang="nl-NL" noProof="0"/>
          </a:p>
        </p:txBody>
      </p:sp>
      <p:sp>
        <p:nvSpPr>
          <p:cNvPr id="6" name="Tijdelijke aanduiding voor dianumm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pPr rtl="0"/>
            <a:fld id="{BD266BE7-899D-4075-917F-DBDE33B6B692}" type="slidenum">
              <a:rPr lang="nl-NL" noProof="0" smtClean="0"/>
              <a:pPr rtl="0"/>
              <a:t>‹nr.›</a:t>
            </a:fld>
            <a:endParaRPr lang="nl-NL" noProof="0"/>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500"/>
        </a:spcBef>
        <a:spcAft>
          <a:spcPts val="0"/>
        </a:spcAft>
        <a:buClrTx/>
        <a:buSzTx/>
        <a:buFont typeface="Wingdings" panose="05000000000000000000" pitchFamily="2" charset="2"/>
        <a:buChar char="§"/>
        <a:tabLst/>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tluikertjeleerkrachten.b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administratie@tluikertje.b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hyperlink" Target="https://zill.katholiekonderwijs.vlaanderen/#!/leerinhoud/W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rtlCol="0"/>
          <a:lstStyle/>
          <a:p>
            <a:r>
              <a:rPr lang="nl-NL"/>
              <a:t>Tussentijds bezoek inspectie - 24/09/2024</a:t>
            </a:r>
          </a:p>
        </p:txBody>
      </p:sp>
      <p:sp>
        <p:nvSpPr>
          <p:cNvPr id="3" name="Subtitel 2"/>
          <p:cNvSpPr>
            <a:spLocks noGrp="1"/>
          </p:cNvSpPr>
          <p:nvPr>
            <p:ph type="subTitle" idx="1"/>
          </p:nvPr>
        </p:nvSpPr>
        <p:spPr/>
        <p:txBody>
          <a:bodyPr rtlCol="0">
            <a:normAutofit/>
          </a:bodyPr>
          <a:lstStyle/>
          <a:p>
            <a:pPr rtl="0"/>
            <a:r>
              <a:rPr lang="nl-NL" sz="4400"/>
              <a:t>DEEL II</a:t>
            </a:r>
          </a:p>
        </p:txBody>
      </p:sp>
      <p:pic>
        <p:nvPicPr>
          <p:cNvPr id="4" name="Afbeelding 3">
            <a:extLst>
              <a:ext uri="{FF2B5EF4-FFF2-40B4-BE49-F238E27FC236}">
                <a16:creationId xmlns:a16="http://schemas.microsoft.com/office/drawing/2014/main" id="{DAE1526C-0B15-4650-BF4A-B38D94F5B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4225" y="455825"/>
            <a:ext cx="1243659" cy="1372631"/>
          </a:xfrm>
          <a:prstGeom prst="rect">
            <a:avLst/>
          </a:prstGeom>
        </p:spPr>
      </p:pic>
    </p:spTree>
    <p:extLst>
      <p:ext uri="{BB962C8B-B14F-4D97-AF65-F5344CB8AC3E}">
        <p14:creationId xmlns:p14="http://schemas.microsoft.com/office/powerpoint/2010/main" val="276836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4A843-96F4-4DE0-9A79-90F01B619D69}"/>
              </a:ext>
            </a:extLst>
          </p:cNvPr>
          <p:cNvSpPr>
            <a:spLocks noGrp="1"/>
          </p:cNvSpPr>
          <p:nvPr>
            <p:ph type="title"/>
          </p:nvPr>
        </p:nvSpPr>
        <p:spPr/>
        <p:txBody>
          <a:bodyPr/>
          <a:lstStyle/>
          <a:p>
            <a:r>
              <a:rPr lang="nl-NL"/>
              <a:t>REKENBEGRIPPEN KS</a:t>
            </a:r>
            <a:endParaRPr lang="nl-BE"/>
          </a:p>
        </p:txBody>
      </p:sp>
      <p:pic>
        <p:nvPicPr>
          <p:cNvPr id="5" name="Tijdelijke aanduiding voor inhoud 4">
            <a:extLst>
              <a:ext uri="{FF2B5EF4-FFF2-40B4-BE49-F238E27FC236}">
                <a16:creationId xmlns:a16="http://schemas.microsoft.com/office/drawing/2014/main" id="{D10C880F-DA0D-4CF3-99B7-D326C89343E9}"/>
              </a:ext>
            </a:extLst>
          </p:cNvPr>
          <p:cNvPicPr>
            <a:picLocks noGrp="1" noChangeAspect="1"/>
          </p:cNvPicPr>
          <p:nvPr>
            <p:ph sz="half" idx="1"/>
          </p:nvPr>
        </p:nvPicPr>
        <p:blipFill>
          <a:blip r:embed="rId2"/>
          <a:stretch>
            <a:fillRect/>
          </a:stretch>
        </p:blipFill>
        <p:spPr>
          <a:xfrm>
            <a:off x="300106" y="1473693"/>
            <a:ext cx="5675076" cy="4776186"/>
          </a:xfrm>
          <a:prstGeom prst="rect">
            <a:avLst/>
          </a:prstGeom>
        </p:spPr>
      </p:pic>
      <p:pic>
        <p:nvPicPr>
          <p:cNvPr id="6" name="Tijdelijke aanduiding voor inhoud 5">
            <a:extLst>
              <a:ext uri="{FF2B5EF4-FFF2-40B4-BE49-F238E27FC236}">
                <a16:creationId xmlns:a16="http://schemas.microsoft.com/office/drawing/2014/main" id="{1D399079-B537-4AF8-857F-53BC9707A7FC}"/>
              </a:ext>
            </a:extLst>
          </p:cNvPr>
          <p:cNvPicPr>
            <a:picLocks noGrp="1" noChangeAspect="1"/>
          </p:cNvPicPr>
          <p:nvPr>
            <p:ph sz="half" idx="2"/>
          </p:nvPr>
        </p:nvPicPr>
        <p:blipFill>
          <a:blip r:embed="rId3"/>
          <a:stretch>
            <a:fillRect/>
          </a:stretch>
        </p:blipFill>
        <p:spPr>
          <a:xfrm>
            <a:off x="6415087" y="1473692"/>
            <a:ext cx="5639754" cy="4776187"/>
          </a:xfrm>
          <a:prstGeom prst="rect">
            <a:avLst/>
          </a:prstGeom>
        </p:spPr>
      </p:pic>
    </p:spTree>
    <p:extLst>
      <p:ext uri="{BB962C8B-B14F-4D97-AF65-F5344CB8AC3E}">
        <p14:creationId xmlns:p14="http://schemas.microsoft.com/office/powerpoint/2010/main" val="24552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5325C-5336-4486-8955-423C021DA945}"/>
              </a:ext>
            </a:extLst>
          </p:cNvPr>
          <p:cNvSpPr>
            <a:spLocks noGrp="1"/>
          </p:cNvSpPr>
          <p:nvPr>
            <p:ph type="title"/>
          </p:nvPr>
        </p:nvSpPr>
        <p:spPr/>
        <p:txBody>
          <a:bodyPr/>
          <a:lstStyle/>
          <a:p>
            <a:r>
              <a:rPr lang="nl-NL"/>
              <a:t>KS: rekentesten</a:t>
            </a:r>
            <a:endParaRPr lang="nl-BE"/>
          </a:p>
        </p:txBody>
      </p:sp>
      <p:sp>
        <p:nvSpPr>
          <p:cNvPr id="3" name="Tijdelijke aanduiding voor inhoud 2">
            <a:extLst>
              <a:ext uri="{FF2B5EF4-FFF2-40B4-BE49-F238E27FC236}">
                <a16:creationId xmlns:a16="http://schemas.microsoft.com/office/drawing/2014/main" id="{8474B798-05ED-49E5-BE72-5BF84A815C1B}"/>
              </a:ext>
            </a:extLst>
          </p:cNvPr>
          <p:cNvSpPr>
            <a:spLocks noGrp="1"/>
          </p:cNvSpPr>
          <p:nvPr>
            <p:ph idx="1"/>
          </p:nvPr>
        </p:nvSpPr>
        <p:spPr/>
        <p:txBody>
          <a:bodyPr vert="horz" lIns="91440" tIns="45720" rIns="91440" bIns="45720" rtlCol="0" anchor="t">
            <a:normAutofit/>
          </a:bodyPr>
          <a:lstStyle/>
          <a:p>
            <a:pPr>
              <a:buChar char="Ø"/>
            </a:pPr>
            <a:r>
              <a:rPr lang="nl-NL" sz="2400"/>
              <a:t>Voorbereidend rekenen </a:t>
            </a:r>
            <a:r>
              <a:rPr lang="nl-NL" sz="2400" err="1"/>
              <a:t>Dudal</a:t>
            </a:r>
            <a:r>
              <a:rPr lang="nl-NL" sz="2400"/>
              <a:t> (K2)</a:t>
            </a:r>
            <a:endParaRPr lang="nl-NL" sz="2400">
              <a:ea typeface="Calibri"/>
              <a:cs typeface="Calibri"/>
            </a:endParaRPr>
          </a:p>
          <a:p>
            <a:pPr marL="0" indent="0">
              <a:buNone/>
            </a:pPr>
            <a:r>
              <a:rPr lang="nl" sz="1500">
                <a:latin typeface="Calibri"/>
                <a:ea typeface="Calibri"/>
                <a:cs typeface="Calibri"/>
              </a:rPr>
              <a:t>In de maand april, rond Pasen, wordt er bij de kleuters een individuele rekentoets afgenomen. Deze test duurt ongeveer 6 tot 8 minuten. De leraar dient de opdrachten, die geformuleerd zijn, correct uit te leggen met de juiste wiskundige begrippen. De toets beoordeelt of de kleuters de verschillende wiskundige begrippen begrijpen, zoals tellen, rangorde, plaats-begrippen, veel-weinig, meest-minst, en meer-minder. Bij het nakijken is het belangrijk dat de leraar let op het soort fouten dat de kleuters maken. Met deze informatie kan de leraar vervolgens gericht werken aan het aanpakken en verbeteren van de moeilijkheden.</a:t>
            </a:r>
            <a:endParaRPr lang="nl-NL" sz="1500">
              <a:latin typeface="Calibri"/>
              <a:ea typeface="Calibri"/>
              <a:cs typeface="Calibri"/>
            </a:endParaRPr>
          </a:p>
          <a:p>
            <a:pPr>
              <a:buChar char="Ø"/>
            </a:pPr>
            <a:r>
              <a:rPr lang="nl-NL" sz="2400"/>
              <a:t>Rekenbegrippen (K3)</a:t>
            </a:r>
          </a:p>
          <a:p>
            <a:pPr marL="0" indent="0">
              <a:buNone/>
            </a:pPr>
            <a:r>
              <a:rPr lang="nl-NL" sz="1500">
                <a:ea typeface="Calibri" panose="020F0502020204030204"/>
                <a:cs typeface="Calibri" panose="020F0502020204030204"/>
              </a:rPr>
              <a:t>Bij de rekentest van begin derde kleuterklas kijken we hoe ver de kleuters staan bij het verwerven van de wiskundige begrippen zoals rangorde, hoeveelheden herkennen, een hoeveelheid vormen, … Op basis van de resultaten per kind kunnen we kijken hoe we hier verder aan kunnen werken per individuele kleuter. Om ze zo steeds een stapje verder te brengen in hun wiskundige ontwikkeling en dit op een speelse en ontdekkende manier. </a:t>
            </a:r>
          </a:p>
        </p:txBody>
      </p:sp>
    </p:spTree>
    <p:extLst>
      <p:ext uri="{BB962C8B-B14F-4D97-AF65-F5344CB8AC3E}">
        <p14:creationId xmlns:p14="http://schemas.microsoft.com/office/powerpoint/2010/main" val="3052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DE437-0CF6-4E9B-A48B-DF855B2E48CB}"/>
              </a:ext>
            </a:extLst>
          </p:cNvPr>
          <p:cNvSpPr>
            <a:spLocks noGrp="1"/>
          </p:cNvSpPr>
          <p:nvPr>
            <p:ph type="title"/>
          </p:nvPr>
        </p:nvSpPr>
        <p:spPr/>
        <p:txBody>
          <a:bodyPr/>
          <a:lstStyle/>
          <a:p>
            <a:r>
              <a:rPr lang="nl-NL"/>
              <a:t>LS: “Dag-starters” </a:t>
            </a:r>
            <a:r>
              <a:rPr lang="nl-NL" err="1"/>
              <a:t>i.f.v</a:t>
            </a:r>
            <a:r>
              <a:rPr lang="nl-NL"/>
              <a:t>. het automatiseren </a:t>
            </a:r>
            <a:endParaRPr lang="nl-BE"/>
          </a:p>
        </p:txBody>
      </p:sp>
      <p:sp>
        <p:nvSpPr>
          <p:cNvPr id="3" name="Tijdelijke aanduiding voor inhoud 2">
            <a:extLst>
              <a:ext uri="{FF2B5EF4-FFF2-40B4-BE49-F238E27FC236}">
                <a16:creationId xmlns:a16="http://schemas.microsoft.com/office/drawing/2014/main" id="{9C18AB33-ECC7-4889-B311-74AEAF355AD7}"/>
              </a:ext>
            </a:extLst>
          </p:cNvPr>
          <p:cNvSpPr>
            <a:spLocks noGrp="1"/>
          </p:cNvSpPr>
          <p:nvPr>
            <p:ph idx="1"/>
          </p:nvPr>
        </p:nvSpPr>
        <p:spPr>
          <a:xfrm>
            <a:off x="1280160" y="2190749"/>
            <a:ext cx="9808050" cy="4316583"/>
          </a:xfrm>
        </p:spPr>
        <p:txBody>
          <a:bodyPr vert="horz" lIns="91440" tIns="45720" rIns="91440" bIns="45720" rtlCol="0" anchor="t">
            <a:normAutofit fontScale="92500" lnSpcReduction="10000"/>
          </a:bodyPr>
          <a:lstStyle/>
          <a:p>
            <a:pPr>
              <a:spcBef>
                <a:spcPts val="0"/>
              </a:spcBef>
            </a:pPr>
            <a:r>
              <a:rPr lang="nl-NL" sz="1800" dirty="0"/>
              <a:t>Sinds vorig schooljaar proberen we in elke klas extra in te zetten op automatiseren. Dit intensief oefenen en herhalen vindt plaats bij het begin van de schooldag:</a:t>
            </a:r>
          </a:p>
          <a:p>
            <a:pPr marL="0" indent="0">
              <a:spcBef>
                <a:spcPts val="0"/>
              </a:spcBef>
              <a:buNone/>
            </a:pPr>
            <a:endParaRPr lang="nl-NL" sz="1800"/>
          </a:p>
          <a:p>
            <a:pPr>
              <a:spcBef>
                <a:spcPts val="0"/>
              </a:spcBef>
              <a:buFontTx/>
              <a:buChar char="-"/>
            </a:pPr>
            <a:r>
              <a:rPr lang="nl-NL" sz="2000" dirty="0"/>
              <a:t>L1: Niet bij begin schooljaar / bewegend leren</a:t>
            </a:r>
            <a:endParaRPr lang="nl-NL" sz="2000" dirty="0">
              <a:ea typeface="Calibri"/>
              <a:cs typeface="Calibri"/>
            </a:endParaRPr>
          </a:p>
          <a:p>
            <a:pPr>
              <a:spcBef>
                <a:spcPts val="0"/>
              </a:spcBef>
              <a:buFontTx/>
              <a:buChar char="-"/>
            </a:pPr>
            <a:r>
              <a:rPr lang="nl-NL" sz="2000" dirty="0"/>
              <a:t>L2: op papier 5 à 10 oefeningen per dag / bewegend leren</a:t>
            </a:r>
            <a:endParaRPr lang="nl-NL" sz="2000" dirty="0">
              <a:ea typeface="Calibri"/>
              <a:cs typeface="Calibri"/>
            </a:endParaRPr>
          </a:p>
          <a:p>
            <a:pPr>
              <a:spcBef>
                <a:spcPts val="0"/>
              </a:spcBef>
              <a:buFontTx/>
              <a:buChar char="-"/>
            </a:pPr>
            <a:r>
              <a:rPr lang="nl-NL" sz="2000" dirty="0"/>
              <a:t>L3: Aan bord staan basisoefeningen (5 à 10) (herhaling + / - / x / </a:t>
            </a:r>
            <a:r>
              <a:rPr lang="nl-NL" sz="2000" dirty="0">
                <a:sym typeface="Wingdings" panose="05000000000000000000" pitchFamily="2" charset="2"/>
              </a:rPr>
              <a:t>: ) Ze lossen deze op hun schrijfplankje op, nadien verbeteren we klassikaal.</a:t>
            </a:r>
            <a:endParaRPr lang="nl-NL" sz="2000" dirty="0">
              <a:cs typeface="Calibri"/>
            </a:endParaRPr>
          </a:p>
          <a:p>
            <a:pPr>
              <a:spcBef>
                <a:spcPts val="0"/>
              </a:spcBef>
              <a:buFontTx/>
              <a:buChar char="-"/>
            </a:pPr>
            <a:r>
              <a:rPr lang="nl-NL" sz="2000">
                <a:sym typeface="Wingdings" panose="05000000000000000000" pitchFamily="2" charset="2"/>
              </a:rPr>
              <a:t>L4: 1 blad per week  onderverdeling per dag (afwisselende oefeningen rekenen EN taal) </a:t>
            </a:r>
          </a:p>
          <a:p>
            <a:pPr marL="0" indent="0">
              <a:spcBef>
                <a:spcPts val="0"/>
              </a:spcBef>
              <a:buNone/>
            </a:pPr>
            <a:r>
              <a:rPr lang="nl-NL" sz="2000" dirty="0">
                <a:sym typeface="Wingdings" panose="05000000000000000000" pitchFamily="2" charset="2"/>
              </a:rPr>
              <a:t> Dit zit in hun bank en er loopt een timer op het bord. Vrijdag verbeteren ze met een    </a:t>
            </a:r>
            <a:endParaRPr lang="nl-NL" dirty="0">
              <a:sym typeface="Wingdings" panose="05000000000000000000" pitchFamily="2" charset="2"/>
            </a:endParaRPr>
          </a:p>
          <a:p>
            <a:pPr marL="0" indent="0">
              <a:spcBef>
                <a:spcPts val="0"/>
              </a:spcBef>
              <a:buNone/>
            </a:pPr>
            <a:r>
              <a:rPr lang="nl-NL" sz="2000" dirty="0">
                <a:cs typeface="Calibri"/>
              </a:rPr>
              <a:t> </a:t>
            </a:r>
            <a:r>
              <a:rPr lang="nl-NL" sz="2000" dirty="0">
                <a:sym typeface="Wingdings" panose="05000000000000000000" pitchFamily="2" charset="2"/>
              </a:rPr>
              <a:t>verbetersleutel.</a:t>
            </a:r>
            <a:endParaRPr lang="nl-NL" dirty="0">
              <a:cs typeface="Calibri" panose="020F0502020204030204"/>
            </a:endParaRPr>
          </a:p>
          <a:p>
            <a:pPr>
              <a:spcBef>
                <a:spcPts val="0"/>
              </a:spcBef>
              <a:buFontTx/>
              <a:buChar char="-"/>
            </a:pPr>
            <a:r>
              <a:rPr lang="nl-NL" sz="2000" dirty="0">
                <a:sym typeface="Wingdings" panose="05000000000000000000" pitchFamily="2" charset="2"/>
              </a:rPr>
              <a:t>L5-6: 	Er zijn kaartjes met 10 oefeningen rekenen en spelling. </a:t>
            </a:r>
            <a:endParaRPr lang="nl-NL" sz="2000" dirty="0">
              <a:cs typeface="Calibri"/>
            </a:endParaRPr>
          </a:p>
          <a:p>
            <a:pPr marL="0" indent="0">
              <a:spcBef>
                <a:spcPts val="0"/>
              </a:spcBef>
              <a:buNone/>
            </a:pPr>
            <a:r>
              <a:rPr lang="nl-NL" sz="2000" dirty="0">
                <a:sym typeface="Wingdings" panose="05000000000000000000" pitchFamily="2" charset="2"/>
              </a:rPr>
              <a:t>	‘s Morgens per 2 op de bank</a:t>
            </a:r>
            <a:endParaRPr lang="nl-NL" sz="2000" dirty="0">
              <a:cs typeface="Calibri"/>
            </a:endParaRPr>
          </a:p>
          <a:p>
            <a:pPr marL="0" indent="0">
              <a:spcBef>
                <a:spcPts val="0"/>
              </a:spcBef>
              <a:buNone/>
            </a:pPr>
            <a:r>
              <a:rPr lang="nl-NL" sz="2000" dirty="0">
                <a:sym typeface="Wingdings" panose="05000000000000000000" pitchFamily="2" charset="2"/>
              </a:rPr>
              <a:t>	Er loopt een timer op bord.</a:t>
            </a:r>
            <a:endParaRPr lang="nl-NL" sz="2000" dirty="0">
              <a:cs typeface="Calibri"/>
            </a:endParaRPr>
          </a:p>
          <a:p>
            <a:pPr marL="0" indent="0">
              <a:spcBef>
                <a:spcPts val="0"/>
              </a:spcBef>
              <a:buNone/>
            </a:pPr>
            <a:r>
              <a:rPr lang="nl-NL" sz="2000" dirty="0">
                <a:sym typeface="Wingdings" panose="05000000000000000000" pitchFamily="2" charset="2"/>
              </a:rPr>
              <a:t>	Allebei klaar of timer voorbij = zelfstandig verbeteren (achterkant)</a:t>
            </a:r>
            <a:endParaRPr lang="nl-NL" sz="2000" dirty="0">
              <a:cs typeface="Calibri"/>
            </a:endParaRPr>
          </a:p>
          <a:p>
            <a:pPr marL="0" indent="0">
              <a:spcBef>
                <a:spcPts val="0"/>
              </a:spcBef>
              <a:buNone/>
            </a:pPr>
            <a:r>
              <a:rPr lang="nl-NL" sz="2000" dirty="0">
                <a:sym typeface="Wingdings" panose="05000000000000000000" pitchFamily="2" charset="2"/>
              </a:rPr>
              <a:t>	In kladschrift</a:t>
            </a:r>
            <a:endParaRPr lang="nl-NL" sz="2000" dirty="0">
              <a:cs typeface="Calibri"/>
            </a:endParaRPr>
          </a:p>
          <a:p>
            <a:pPr marL="0" indent="0">
              <a:spcBef>
                <a:spcPts val="0"/>
              </a:spcBef>
              <a:buNone/>
            </a:pPr>
            <a:r>
              <a:rPr lang="nl-NL" sz="1800" dirty="0">
                <a:sym typeface="Wingdings" panose="05000000000000000000" pitchFamily="2" charset="2"/>
              </a:rPr>
              <a:t>  </a:t>
            </a:r>
            <a:r>
              <a:rPr lang="nl-NL" sz="1800" dirty="0"/>
              <a:t>  </a:t>
            </a:r>
            <a:endParaRPr lang="nl-NL" sz="1800" dirty="0">
              <a:cs typeface="Calibri"/>
            </a:endParaRPr>
          </a:p>
          <a:p>
            <a:pPr>
              <a:spcBef>
                <a:spcPts val="0"/>
              </a:spcBef>
              <a:buFontTx/>
              <a:buChar char="-"/>
            </a:pPr>
            <a:endParaRPr lang="nl-NL" sz="1800"/>
          </a:p>
          <a:p>
            <a:endParaRPr lang="nl-BE"/>
          </a:p>
        </p:txBody>
      </p:sp>
    </p:spTree>
    <p:extLst>
      <p:ext uri="{BB962C8B-B14F-4D97-AF65-F5344CB8AC3E}">
        <p14:creationId xmlns:p14="http://schemas.microsoft.com/office/powerpoint/2010/main" val="27205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r>
              <a:rPr lang="nl-NL"/>
              <a:t>LS: afsprakenkader </a:t>
            </a:r>
            <a:endParaRPr lang="nl-BE"/>
          </a:p>
        </p:txBody>
      </p:sp>
      <p:pic>
        <p:nvPicPr>
          <p:cNvPr id="3" name="Afbeelding 2">
            <a:extLst>
              <a:ext uri="{FF2B5EF4-FFF2-40B4-BE49-F238E27FC236}">
                <a16:creationId xmlns:a16="http://schemas.microsoft.com/office/drawing/2014/main" id="{EC24049D-72E0-418F-A8A4-0B692D3D468C}"/>
              </a:ext>
            </a:extLst>
          </p:cNvPr>
          <p:cNvPicPr>
            <a:picLocks noChangeAspect="1"/>
          </p:cNvPicPr>
          <p:nvPr/>
        </p:nvPicPr>
        <p:blipFill>
          <a:blip r:embed="rId2"/>
          <a:stretch>
            <a:fillRect/>
          </a:stretch>
        </p:blipFill>
        <p:spPr>
          <a:xfrm>
            <a:off x="5554647" y="751689"/>
            <a:ext cx="3390900" cy="542925"/>
          </a:xfrm>
          <a:prstGeom prst="rect">
            <a:avLst/>
          </a:prstGeom>
        </p:spPr>
      </p:pic>
      <p:sp>
        <p:nvSpPr>
          <p:cNvPr id="4" name="Tekstvak 3">
            <a:extLst>
              <a:ext uri="{FF2B5EF4-FFF2-40B4-BE49-F238E27FC236}">
                <a16:creationId xmlns:a16="http://schemas.microsoft.com/office/drawing/2014/main" id="{04CE7988-7E05-43E7-B77E-D1702B29308F}"/>
              </a:ext>
            </a:extLst>
          </p:cNvPr>
          <p:cNvSpPr txBox="1"/>
          <p:nvPr/>
        </p:nvSpPr>
        <p:spPr>
          <a:xfrm>
            <a:off x="1280160" y="2056686"/>
            <a:ext cx="9976725" cy="4801314"/>
          </a:xfrm>
          <a:prstGeom prst="rect">
            <a:avLst/>
          </a:prstGeom>
          <a:noFill/>
        </p:spPr>
        <p:txBody>
          <a:bodyPr wrap="square" lIns="91440" tIns="45720" rIns="91440" bIns="45720" rtlCol="0" anchor="t">
            <a:spAutoFit/>
          </a:bodyPr>
          <a:lstStyle/>
          <a:p>
            <a:r>
              <a:rPr lang="nl-NL" b="1" i="1" dirty="0"/>
              <a:t>Verloop blok: </a:t>
            </a:r>
            <a:endParaRPr lang="nl-BE" dirty="0"/>
          </a:p>
          <a:p>
            <a:endParaRPr lang="nl-BE"/>
          </a:p>
          <a:p>
            <a:r>
              <a:rPr lang="nl-NL" b="1" dirty="0" err="1"/>
              <a:t>Instaples</a:t>
            </a:r>
            <a:r>
              <a:rPr lang="nl-NL" b="1" dirty="0"/>
              <a:t>:</a:t>
            </a:r>
            <a:endParaRPr lang="nl-BE" dirty="0"/>
          </a:p>
          <a:p>
            <a:r>
              <a:rPr lang="nl-NL" dirty="0"/>
              <a:t>1ste leerjaar: klassikale les (volgens de handleiding)</a:t>
            </a:r>
            <a:endParaRPr lang="nl-BE" dirty="0"/>
          </a:p>
          <a:p>
            <a:r>
              <a:rPr lang="nl-NL" dirty="0"/>
              <a:t>2de tot en met 6de leerjaar: spel-les in groepjes (volgens de handleiding)</a:t>
            </a:r>
            <a:endParaRPr lang="nl-BE" dirty="0"/>
          </a:p>
          <a:p>
            <a:r>
              <a:rPr lang="nl-NL" dirty="0"/>
              <a:t>(Niet alle oefeningen in het werkboek zijn gemaakt, we schenken vooral aandacht aan de persoonsgebonden doelen.)</a:t>
            </a:r>
            <a:endParaRPr lang="nl-BE" dirty="0"/>
          </a:p>
          <a:p>
            <a:endParaRPr lang="nl-BE"/>
          </a:p>
          <a:p>
            <a:r>
              <a:rPr lang="nl-NL" b="1" dirty="0"/>
              <a:t>Lessen:</a:t>
            </a:r>
            <a:endParaRPr lang="nl-BE" dirty="0"/>
          </a:p>
          <a:p>
            <a:r>
              <a:rPr lang="nl-NL" dirty="0"/>
              <a:t>Lessen kunnen in volgorde en per blok gegeven worden maar soms worden lessen ook verschoven of gebeurt er een aanpassing </a:t>
            </a:r>
            <a:r>
              <a:rPr lang="nl-NL" dirty="0" err="1"/>
              <a:t>ifv</a:t>
            </a:r>
            <a:r>
              <a:rPr lang="nl-NL" dirty="0"/>
              <a:t> de beginsituatie van de groep en met het oog op “logisch en wiskundig denken”. (ook in functie van lesmoment met co – teacher, vakantie)</a:t>
            </a:r>
            <a:endParaRPr lang="nl-BE" dirty="0"/>
          </a:p>
          <a:p>
            <a:r>
              <a:rPr lang="nl-NL" dirty="0"/>
              <a:t>In het 5de en 6de leerjaar worden soms eerst de lessen van G en B (of MMR en MK) afgewerkt, getoetst en dan worden de andere lessen gegeven. (Net voor een vakantie)</a:t>
            </a:r>
            <a:endParaRPr lang="nl-BE" dirty="0"/>
          </a:p>
          <a:p>
            <a:r>
              <a:rPr lang="nl-NL" dirty="0"/>
              <a:t>Let er ook op dat er geregeld (en vooral bij toepassing op G en B en zeker binnen MMR en MK) binnen de </a:t>
            </a:r>
            <a:r>
              <a:rPr lang="nl-NL" dirty="0">
                <a:highlight>
                  <a:srgbClr val="FFFF00"/>
                </a:highlight>
              </a:rPr>
              <a:t>focusdoelen</a:t>
            </a:r>
            <a:r>
              <a:rPr lang="nl-NL" dirty="0"/>
              <a:t> ook “logisch en wiskundig” denken komt centraal te staan bij de dominante doelen!</a:t>
            </a:r>
            <a:endParaRPr lang="nl-BE" dirty="0"/>
          </a:p>
          <a:p>
            <a:r>
              <a:rPr lang="nl-BE" dirty="0">
                <a:cs typeface="Calibri" panose="020F0502020204030204"/>
              </a:rPr>
              <a:t>-</a:t>
            </a:r>
            <a:endParaRPr lang="nl-BE" dirty="0"/>
          </a:p>
        </p:txBody>
      </p:sp>
    </p:spTree>
    <p:extLst>
      <p:ext uri="{BB962C8B-B14F-4D97-AF65-F5344CB8AC3E}">
        <p14:creationId xmlns:p14="http://schemas.microsoft.com/office/powerpoint/2010/main" val="5756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DE437-0CF6-4E9B-A48B-DF855B2E48CB}"/>
              </a:ext>
            </a:extLst>
          </p:cNvPr>
          <p:cNvSpPr>
            <a:spLocks noGrp="1"/>
          </p:cNvSpPr>
          <p:nvPr>
            <p:ph type="title"/>
          </p:nvPr>
        </p:nvSpPr>
        <p:spPr/>
        <p:txBody>
          <a:bodyPr/>
          <a:lstStyle/>
          <a:p>
            <a:r>
              <a:rPr lang="nl-NL"/>
              <a:t>LS: Differentiatie: “4 – sporenbeleid” 1</a:t>
            </a:r>
            <a:r>
              <a:rPr lang="nl-NL" baseline="30000"/>
              <a:t>e</a:t>
            </a:r>
            <a:r>
              <a:rPr lang="nl-NL"/>
              <a:t> graad</a:t>
            </a:r>
            <a:endParaRPr lang="nl-BE"/>
          </a:p>
        </p:txBody>
      </p:sp>
      <p:pic>
        <p:nvPicPr>
          <p:cNvPr id="4" name="Tijdelijke aanduiding voor inhoud 3">
            <a:extLst>
              <a:ext uri="{FF2B5EF4-FFF2-40B4-BE49-F238E27FC236}">
                <a16:creationId xmlns:a16="http://schemas.microsoft.com/office/drawing/2014/main" id="{4EBCCD8A-BCE2-44AA-BAD3-3E3232D3DABE}"/>
              </a:ext>
            </a:extLst>
          </p:cNvPr>
          <p:cNvPicPr>
            <a:picLocks noGrp="1" noChangeAspect="1"/>
          </p:cNvPicPr>
          <p:nvPr>
            <p:ph idx="1"/>
          </p:nvPr>
        </p:nvPicPr>
        <p:blipFill>
          <a:blip r:embed="rId2"/>
          <a:stretch>
            <a:fillRect/>
          </a:stretch>
        </p:blipFill>
        <p:spPr>
          <a:xfrm>
            <a:off x="1371743" y="1828456"/>
            <a:ext cx="3555363" cy="4809298"/>
          </a:xfrm>
          <a:prstGeom prst="rect">
            <a:avLst/>
          </a:prstGeom>
        </p:spPr>
      </p:pic>
      <p:pic>
        <p:nvPicPr>
          <p:cNvPr id="5" name="Afbeelding 4">
            <a:extLst>
              <a:ext uri="{FF2B5EF4-FFF2-40B4-BE49-F238E27FC236}">
                <a16:creationId xmlns:a16="http://schemas.microsoft.com/office/drawing/2014/main" id="{AB33699A-4590-49EC-A85B-2BAD104CC263}"/>
              </a:ext>
            </a:extLst>
          </p:cNvPr>
          <p:cNvPicPr>
            <a:picLocks noChangeAspect="1"/>
          </p:cNvPicPr>
          <p:nvPr/>
        </p:nvPicPr>
        <p:blipFill>
          <a:blip r:embed="rId3"/>
          <a:stretch>
            <a:fillRect/>
          </a:stretch>
        </p:blipFill>
        <p:spPr>
          <a:xfrm>
            <a:off x="6443581" y="1821764"/>
            <a:ext cx="3233080" cy="4802607"/>
          </a:xfrm>
          <a:prstGeom prst="rect">
            <a:avLst/>
          </a:prstGeom>
        </p:spPr>
      </p:pic>
    </p:spTree>
    <p:extLst>
      <p:ext uri="{BB962C8B-B14F-4D97-AF65-F5344CB8AC3E}">
        <p14:creationId xmlns:p14="http://schemas.microsoft.com/office/powerpoint/2010/main" val="55672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DE437-0CF6-4E9B-A48B-DF855B2E48CB}"/>
              </a:ext>
            </a:extLst>
          </p:cNvPr>
          <p:cNvSpPr>
            <a:spLocks noGrp="1"/>
          </p:cNvSpPr>
          <p:nvPr>
            <p:ph type="title"/>
          </p:nvPr>
        </p:nvSpPr>
        <p:spPr/>
        <p:txBody>
          <a:bodyPr/>
          <a:lstStyle/>
          <a:p>
            <a:r>
              <a:rPr lang="nl-NL"/>
              <a:t>LS: Differentiatie: “4 – sporenbeleid” 2</a:t>
            </a:r>
            <a:r>
              <a:rPr lang="nl-NL" baseline="30000"/>
              <a:t>e</a:t>
            </a:r>
            <a:r>
              <a:rPr lang="nl-NL"/>
              <a:t> graad</a:t>
            </a:r>
            <a:endParaRPr lang="nl-BE"/>
          </a:p>
        </p:txBody>
      </p:sp>
      <p:pic>
        <p:nvPicPr>
          <p:cNvPr id="7" name="Tijdelijke aanduiding voor inhoud 6">
            <a:extLst>
              <a:ext uri="{FF2B5EF4-FFF2-40B4-BE49-F238E27FC236}">
                <a16:creationId xmlns:a16="http://schemas.microsoft.com/office/drawing/2014/main" id="{403459A7-F830-4911-8454-77D43AA8F961}"/>
              </a:ext>
            </a:extLst>
          </p:cNvPr>
          <p:cNvPicPr>
            <a:picLocks noGrp="1" noChangeAspect="1"/>
          </p:cNvPicPr>
          <p:nvPr>
            <p:ph idx="1"/>
          </p:nvPr>
        </p:nvPicPr>
        <p:blipFill>
          <a:blip r:embed="rId2"/>
          <a:stretch>
            <a:fillRect/>
          </a:stretch>
        </p:blipFill>
        <p:spPr>
          <a:xfrm>
            <a:off x="1280160" y="1830675"/>
            <a:ext cx="3496026" cy="4907603"/>
          </a:xfrm>
          <a:prstGeom prst="rect">
            <a:avLst/>
          </a:prstGeom>
        </p:spPr>
      </p:pic>
      <p:pic>
        <p:nvPicPr>
          <p:cNvPr id="8" name="Afbeelding 7">
            <a:extLst>
              <a:ext uri="{FF2B5EF4-FFF2-40B4-BE49-F238E27FC236}">
                <a16:creationId xmlns:a16="http://schemas.microsoft.com/office/drawing/2014/main" id="{A7E5638F-CF90-4C5D-9CB0-936664E174EA}"/>
              </a:ext>
            </a:extLst>
          </p:cNvPr>
          <p:cNvPicPr>
            <a:picLocks noChangeAspect="1"/>
          </p:cNvPicPr>
          <p:nvPr/>
        </p:nvPicPr>
        <p:blipFill>
          <a:blip r:embed="rId3"/>
          <a:stretch>
            <a:fillRect/>
          </a:stretch>
        </p:blipFill>
        <p:spPr>
          <a:xfrm>
            <a:off x="6378369" y="1828456"/>
            <a:ext cx="3496026" cy="4900477"/>
          </a:xfrm>
          <a:prstGeom prst="rect">
            <a:avLst/>
          </a:prstGeom>
        </p:spPr>
      </p:pic>
    </p:spTree>
    <p:extLst>
      <p:ext uri="{BB962C8B-B14F-4D97-AF65-F5344CB8AC3E}">
        <p14:creationId xmlns:p14="http://schemas.microsoft.com/office/powerpoint/2010/main" val="191403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DE437-0CF6-4E9B-A48B-DF855B2E48CB}"/>
              </a:ext>
            </a:extLst>
          </p:cNvPr>
          <p:cNvSpPr>
            <a:spLocks noGrp="1"/>
          </p:cNvSpPr>
          <p:nvPr>
            <p:ph type="title"/>
          </p:nvPr>
        </p:nvSpPr>
        <p:spPr/>
        <p:txBody>
          <a:bodyPr/>
          <a:lstStyle/>
          <a:p>
            <a:r>
              <a:rPr lang="nl-NL"/>
              <a:t>LS: Differentiatie: “4 – sporenbeleid” 3</a:t>
            </a:r>
            <a:r>
              <a:rPr lang="nl-NL" baseline="30000"/>
              <a:t>e</a:t>
            </a:r>
            <a:r>
              <a:rPr lang="nl-NL"/>
              <a:t> graad</a:t>
            </a:r>
            <a:endParaRPr lang="nl-BE"/>
          </a:p>
        </p:txBody>
      </p:sp>
      <p:pic>
        <p:nvPicPr>
          <p:cNvPr id="3" name="Tijdelijke aanduiding voor inhoud 2" descr="Afbeelding met tekst, Menselijk gezicht, clipart, tekenfilm&#10;&#10;Automatisch gegenereerde beschrijving">
            <a:extLst>
              <a:ext uri="{FF2B5EF4-FFF2-40B4-BE49-F238E27FC236}">
                <a16:creationId xmlns:a16="http://schemas.microsoft.com/office/drawing/2014/main" id="{302E6483-97D9-CF90-DAE7-0B8C96D22EB4}"/>
              </a:ext>
            </a:extLst>
          </p:cNvPr>
          <p:cNvPicPr>
            <a:picLocks noGrp="1" noChangeAspect="1"/>
          </p:cNvPicPr>
          <p:nvPr>
            <p:ph idx="1"/>
          </p:nvPr>
        </p:nvPicPr>
        <p:blipFill>
          <a:blip r:embed="rId2"/>
          <a:stretch>
            <a:fillRect/>
          </a:stretch>
        </p:blipFill>
        <p:spPr>
          <a:xfrm>
            <a:off x="1400122" y="1848402"/>
            <a:ext cx="3513574" cy="5013255"/>
          </a:xfrm>
        </p:spPr>
      </p:pic>
      <p:pic>
        <p:nvPicPr>
          <p:cNvPr id="4" name="Afbeelding 3" descr="Afbeelding met tekst, clipart, Menselijk gezicht, tekenfilm&#10;&#10;Automatisch gegenereerde beschrijving">
            <a:extLst>
              <a:ext uri="{FF2B5EF4-FFF2-40B4-BE49-F238E27FC236}">
                <a16:creationId xmlns:a16="http://schemas.microsoft.com/office/drawing/2014/main" id="{30DFD3CF-418F-C55D-B9A5-FBF32C4E545C}"/>
              </a:ext>
            </a:extLst>
          </p:cNvPr>
          <p:cNvPicPr>
            <a:picLocks noChangeAspect="1"/>
          </p:cNvPicPr>
          <p:nvPr/>
        </p:nvPicPr>
        <p:blipFill>
          <a:blip r:embed="rId3"/>
          <a:stretch>
            <a:fillRect/>
          </a:stretch>
        </p:blipFill>
        <p:spPr>
          <a:xfrm>
            <a:off x="6395277" y="1846400"/>
            <a:ext cx="3520662" cy="5009461"/>
          </a:xfrm>
          <a:prstGeom prst="rect">
            <a:avLst/>
          </a:prstGeom>
        </p:spPr>
      </p:pic>
    </p:spTree>
    <p:extLst>
      <p:ext uri="{BB962C8B-B14F-4D97-AF65-F5344CB8AC3E}">
        <p14:creationId xmlns:p14="http://schemas.microsoft.com/office/powerpoint/2010/main" val="295275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r>
              <a:rPr lang="nl-NL"/>
              <a:t>LS: afsprakenkader </a:t>
            </a:r>
            <a:endParaRPr lang="nl-BE"/>
          </a:p>
        </p:txBody>
      </p:sp>
      <p:pic>
        <p:nvPicPr>
          <p:cNvPr id="3" name="Afbeelding 2">
            <a:extLst>
              <a:ext uri="{FF2B5EF4-FFF2-40B4-BE49-F238E27FC236}">
                <a16:creationId xmlns:a16="http://schemas.microsoft.com/office/drawing/2014/main" id="{EC24049D-72E0-418F-A8A4-0B692D3D468C}"/>
              </a:ext>
            </a:extLst>
          </p:cNvPr>
          <p:cNvPicPr>
            <a:picLocks noChangeAspect="1"/>
          </p:cNvPicPr>
          <p:nvPr/>
        </p:nvPicPr>
        <p:blipFill>
          <a:blip r:embed="rId2"/>
          <a:stretch>
            <a:fillRect/>
          </a:stretch>
        </p:blipFill>
        <p:spPr>
          <a:xfrm>
            <a:off x="5554647" y="751689"/>
            <a:ext cx="3390900" cy="542925"/>
          </a:xfrm>
          <a:prstGeom prst="rect">
            <a:avLst/>
          </a:prstGeom>
        </p:spPr>
      </p:pic>
      <p:sp>
        <p:nvSpPr>
          <p:cNvPr id="4" name="Tekstvak 3">
            <a:extLst>
              <a:ext uri="{FF2B5EF4-FFF2-40B4-BE49-F238E27FC236}">
                <a16:creationId xmlns:a16="http://schemas.microsoft.com/office/drawing/2014/main" id="{04CE7988-7E05-43E7-B77E-D1702B29308F}"/>
              </a:ext>
            </a:extLst>
          </p:cNvPr>
          <p:cNvSpPr txBox="1"/>
          <p:nvPr/>
        </p:nvSpPr>
        <p:spPr>
          <a:xfrm>
            <a:off x="1280160" y="1923521"/>
            <a:ext cx="9976725" cy="5078313"/>
          </a:xfrm>
          <a:prstGeom prst="rect">
            <a:avLst/>
          </a:prstGeom>
          <a:noFill/>
        </p:spPr>
        <p:txBody>
          <a:bodyPr wrap="square" lIns="91440" tIns="45720" rIns="91440" bIns="45720" rtlCol="0" anchor="t">
            <a:spAutoFit/>
          </a:bodyPr>
          <a:lstStyle/>
          <a:p>
            <a:r>
              <a:rPr lang="nl-NL" b="1"/>
              <a:t>Herhaling + toetsen:</a:t>
            </a:r>
            <a:endParaRPr lang="nl-BE">
              <a:ea typeface="Calibri"/>
              <a:cs typeface="Calibri"/>
            </a:endParaRPr>
          </a:p>
          <a:p>
            <a:r>
              <a:rPr lang="nl-NL"/>
              <a:t>1ste en 2de leerjaar: herhaling (per onderdeel), ‘s avonds les nakijken (per onderdeel) / huiswerk om in te oefenen, dag erna toets (per onderdeel). Bij korte toetsen worden er soms 2 onderdelen samen genomen </a:t>
            </a:r>
            <a:endParaRPr lang="nl-BE">
              <a:ea typeface="Calibri"/>
              <a:cs typeface="Calibri"/>
            </a:endParaRPr>
          </a:p>
          <a:p>
            <a:endParaRPr lang="nl-NL">
              <a:ea typeface="Calibri"/>
              <a:cs typeface="Calibri"/>
            </a:endParaRPr>
          </a:p>
          <a:p>
            <a:r>
              <a:rPr lang="nl-NL"/>
              <a:t>3de  en 4de leerjaar: herhaling wordt helemaal gegeven (minstens 2 lesuren). De leerlingen krijgen 1 week de tijd om hun toets te leren, elke dag krijgen ze huiswerk om te oefenen voor de toets. De toets wordt gegeven op 2 lesuren op dezelfde dag.</a:t>
            </a:r>
            <a:endParaRPr lang="nl-BE">
              <a:ea typeface="Calibri"/>
              <a:cs typeface="Calibri"/>
            </a:endParaRPr>
          </a:p>
          <a:p>
            <a:endParaRPr lang="nl-NL">
              <a:ea typeface="Calibri"/>
              <a:cs typeface="Calibri"/>
            </a:endParaRPr>
          </a:p>
          <a:p>
            <a:r>
              <a:rPr lang="nl-NL"/>
              <a:t>5de leerjaar: herhaling wordt helemaal geven (kan soms wel 3 lesuren zijn). De leerlingen krijgen thuis tijd om hun les te leren (minder dan 1 week) en maken een bingeltaak per onderdeel als oefening voor het leren van de toets. De toets wordt geven op 2 lesuren, soms op 1 dag, soms op 2 verschillende dagen.</a:t>
            </a:r>
            <a:endParaRPr lang="nl-BE">
              <a:ea typeface="Calibri"/>
              <a:cs typeface="Calibri"/>
            </a:endParaRPr>
          </a:p>
          <a:p>
            <a:endParaRPr lang="nl-NL">
              <a:ea typeface="Calibri"/>
              <a:cs typeface="Calibri"/>
            </a:endParaRPr>
          </a:p>
          <a:p>
            <a:r>
              <a:rPr lang="nl-NL"/>
              <a:t>6de leerjaar: de leerlingen maken tussen door als huiswerk al bepaalde oefeningen (of een gedeelte), de herhaling wordt na een blok afgewerkt. De toets wordt gegeven op 2 lesuren op dezelfde dag. De leerlingen krijgen enkele dagen te tijd om hun toets te leren, soms ook de dag nadien.</a:t>
            </a:r>
            <a:endParaRPr lang="nl-BE">
              <a:ea typeface="Calibri"/>
              <a:cs typeface="Calibri"/>
            </a:endParaRPr>
          </a:p>
          <a:p>
            <a:endParaRPr lang="nl-BE"/>
          </a:p>
        </p:txBody>
      </p:sp>
    </p:spTree>
    <p:extLst>
      <p:ext uri="{BB962C8B-B14F-4D97-AF65-F5344CB8AC3E}">
        <p14:creationId xmlns:p14="http://schemas.microsoft.com/office/powerpoint/2010/main" val="49883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r>
              <a:rPr lang="nl-NL"/>
              <a:t>LS: afsprakenkader </a:t>
            </a:r>
            <a:endParaRPr lang="nl-BE"/>
          </a:p>
        </p:txBody>
      </p:sp>
      <p:pic>
        <p:nvPicPr>
          <p:cNvPr id="3" name="Afbeelding 2">
            <a:extLst>
              <a:ext uri="{FF2B5EF4-FFF2-40B4-BE49-F238E27FC236}">
                <a16:creationId xmlns:a16="http://schemas.microsoft.com/office/drawing/2014/main" id="{EC24049D-72E0-418F-A8A4-0B692D3D468C}"/>
              </a:ext>
            </a:extLst>
          </p:cNvPr>
          <p:cNvPicPr>
            <a:picLocks noChangeAspect="1"/>
          </p:cNvPicPr>
          <p:nvPr/>
        </p:nvPicPr>
        <p:blipFill>
          <a:blip r:embed="rId2"/>
          <a:stretch>
            <a:fillRect/>
          </a:stretch>
        </p:blipFill>
        <p:spPr>
          <a:xfrm>
            <a:off x="5554647" y="751689"/>
            <a:ext cx="3390900" cy="542925"/>
          </a:xfrm>
          <a:prstGeom prst="rect">
            <a:avLst/>
          </a:prstGeom>
        </p:spPr>
      </p:pic>
      <p:sp>
        <p:nvSpPr>
          <p:cNvPr id="4" name="Tekstvak 3">
            <a:extLst>
              <a:ext uri="{FF2B5EF4-FFF2-40B4-BE49-F238E27FC236}">
                <a16:creationId xmlns:a16="http://schemas.microsoft.com/office/drawing/2014/main" id="{04CE7988-7E05-43E7-B77E-D1702B29308F}"/>
              </a:ext>
            </a:extLst>
          </p:cNvPr>
          <p:cNvSpPr txBox="1"/>
          <p:nvPr/>
        </p:nvSpPr>
        <p:spPr>
          <a:xfrm>
            <a:off x="1280160" y="1943574"/>
            <a:ext cx="9976725" cy="4801314"/>
          </a:xfrm>
          <a:prstGeom prst="rect">
            <a:avLst/>
          </a:prstGeom>
          <a:noFill/>
        </p:spPr>
        <p:txBody>
          <a:bodyPr wrap="square" lIns="91440" tIns="45720" rIns="91440" bIns="45720" rtlCol="0" anchor="t">
            <a:spAutoFit/>
          </a:bodyPr>
          <a:lstStyle/>
          <a:p>
            <a:r>
              <a:rPr lang="nl" sz="1600" b="1" dirty="0">
                <a:ea typeface="+mn-lt"/>
                <a:cs typeface="+mn-lt"/>
              </a:rPr>
              <a:t>Remediëring (na foutenanalyse):</a:t>
            </a:r>
            <a:r>
              <a:rPr lang="nl-BE" sz="1600" dirty="0">
                <a:ea typeface="+mn-lt"/>
                <a:cs typeface="+mn-lt"/>
              </a:rPr>
              <a:t> </a:t>
            </a:r>
            <a:endParaRPr lang="nl-NL" sz="1600" dirty="0">
              <a:ea typeface="Calibri"/>
              <a:cs typeface="Calibri"/>
            </a:endParaRPr>
          </a:p>
          <a:p>
            <a:r>
              <a:rPr lang="nl" sz="1600" dirty="0">
                <a:ea typeface="+mn-lt"/>
                <a:cs typeface="+mn-lt"/>
              </a:rPr>
              <a:t>1ste leerjaar: bundel via bingelmodule wordt niet volledig afgedrukt (meest gemaakte fouten / mini – klas en zorg) , bij zwakke leerlingen wordt de toets met de co – teacher verbeterd</a:t>
            </a:r>
            <a:r>
              <a:rPr lang="nl-BE" sz="1600" dirty="0">
                <a:ea typeface="+mn-lt"/>
                <a:cs typeface="+mn-lt"/>
              </a:rPr>
              <a:t> </a:t>
            </a:r>
            <a:endParaRPr lang="nl-BE" sz="1600" dirty="0">
              <a:ea typeface="Calibri"/>
              <a:cs typeface="Calibri"/>
            </a:endParaRPr>
          </a:p>
          <a:p>
            <a:endParaRPr lang="nl-BE" sz="1600">
              <a:ea typeface="Calibri"/>
              <a:cs typeface="Calibri"/>
            </a:endParaRPr>
          </a:p>
          <a:p>
            <a:r>
              <a:rPr lang="nl" sz="1600" dirty="0">
                <a:ea typeface="+mn-lt"/>
                <a:cs typeface="+mn-lt"/>
              </a:rPr>
              <a:t>2de leerjaar: bundel via bingelmodule wordt niet volledig afgedrukt, bij zwakke leerlingen wordt de toets met de co – teacher verbeterd.</a:t>
            </a:r>
            <a:r>
              <a:rPr lang="nl-BE" sz="1600" dirty="0">
                <a:ea typeface="+mn-lt"/>
                <a:cs typeface="+mn-lt"/>
              </a:rPr>
              <a:t> </a:t>
            </a:r>
            <a:endParaRPr lang="nl-BE" sz="1600" dirty="0">
              <a:ea typeface="Calibri"/>
              <a:cs typeface="Calibri"/>
            </a:endParaRPr>
          </a:p>
          <a:p>
            <a:endParaRPr lang="nl-BE" sz="1600">
              <a:ea typeface="Calibri"/>
              <a:cs typeface="Calibri"/>
            </a:endParaRPr>
          </a:p>
          <a:p>
            <a:r>
              <a:rPr lang="nl" sz="1600" dirty="0">
                <a:ea typeface="+mn-lt"/>
                <a:cs typeface="+mn-lt"/>
              </a:rPr>
              <a:t>3de leerjaar: bundel via bingelmodule wordt niet volledig afgedrukt (meest gemaakte fouten / mini – klas en zorg) </a:t>
            </a:r>
            <a:r>
              <a:rPr lang="nl-BE" sz="1600" dirty="0">
                <a:ea typeface="+mn-lt"/>
                <a:cs typeface="+mn-lt"/>
              </a:rPr>
              <a:t> </a:t>
            </a:r>
            <a:endParaRPr lang="nl-BE" sz="1600" dirty="0">
              <a:ea typeface="Calibri"/>
              <a:cs typeface="Calibri"/>
            </a:endParaRPr>
          </a:p>
          <a:p>
            <a:endParaRPr lang="nl-BE" sz="1600">
              <a:ea typeface="Calibri"/>
              <a:cs typeface="Calibri"/>
            </a:endParaRPr>
          </a:p>
          <a:p>
            <a:r>
              <a:rPr lang="nl" sz="1600" dirty="0">
                <a:ea typeface="+mn-lt"/>
                <a:cs typeface="+mn-lt"/>
              </a:rPr>
              <a:t>4de leerjaar: bundel via bingelmodule wordt niet volledig afgedrukt (meest gemaakte fouten / mini – klas en zorg) </a:t>
            </a:r>
            <a:r>
              <a:rPr lang="nl-BE" sz="1600" dirty="0">
                <a:ea typeface="+mn-lt"/>
                <a:cs typeface="+mn-lt"/>
              </a:rPr>
              <a:t> </a:t>
            </a:r>
            <a:endParaRPr lang="nl" sz="1600">
              <a:solidFill>
                <a:srgbClr val="000000"/>
              </a:solidFill>
              <a:ea typeface="+mn-lt"/>
              <a:cs typeface="+mn-lt"/>
            </a:endParaRPr>
          </a:p>
          <a:p>
            <a:r>
              <a:rPr lang="nl" sz="1600" dirty="0">
                <a:ea typeface="+mn-lt"/>
                <a:cs typeface="+mn-lt"/>
              </a:rPr>
              <a:t>                        bingeltaak (via bingelmodule)</a:t>
            </a:r>
            <a:endParaRPr lang="nl-BE" sz="1600" dirty="0">
              <a:ea typeface="Calibri"/>
              <a:cs typeface="Calibri"/>
            </a:endParaRPr>
          </a:p>
          <a:p>
            <a:endParaRPr lang="nl-BE" sz="1600">
              <a:ea typeface="Calibri"/>
              <a:cs typeface="Calibri"/>
            </a:endParaRPr>
          </a:p>
          <a:p>
            <a:r>
              <a:rPr lang="nl" sz="1600" dirty="0">
                <a:ea typeface="+mn-lt"/>
                <a:cs typeface="+mn-lt"/>
              </a:rPr>
              <a:t>5de leerjaar: bundel via bingelmodule wordt niet afgedrukt + bingeltaak (via bingelmodule)</a:t>
            </a:r>
            <a:r>
              <a:rPr lang="nl-BE" sz="1600" dirty="0">
                <a:ea typeface="+mn-lt"/>
                <a:cs typeface="+mn-lt"/>
              </a:rPr>
              <a:t> </a:t>
            </a:r>
            <a:endParaRPr lang="nl-BE" sz="1600" dirty="0">
              <a:ea typeface="Calibri"/>
              <a:cs typeface="Calibri"/>
            </a:endParaRPr>
          </a:p>
          <a:p>
            <a:endParaRPr lang="nl-BE" sz="1600">
              <a:ea typeface="Calibri"/>
              <a:cs typeface="Calibri"/>
            </a:endParaRPr>
          </a:p>
          <a:p>
            <a:r>
              <a:rPr lang="nl" sz="1600" dirty="0">
                <a:ea typeface="+mn-lt"/>
                <a:cs typeface="+mn-lt"/>
              </a:rPr>
              <a:t>6de leerjaar: enkel als er veel fouten zijn op klasniveau / (soms) mini – klas of zorg + (altijd) bingeltaak (via bingelmodule)</a:t>
            </a:r>
            <a:r>
              <a:rPr lang="nl-BE" sz="1600" dirty="0">
                <a:ea typeface="+mn-lt"/>
                <a:cs typeface="+mn-lt"/>
              </a:rPr>
              <a:t> </a:t>
            </a:r>
            <a:endParaRPr lang="nl-BE" sz="1600" dirty="0">
              <a:ea typeface="Calibri"/>
              <a:cs typeface="Calibri"/>
            </a:endParaRPr>
          </a:p>
          <a:p>
            <a:endParaRPr lang="nl" sz="1600">
              <a:ea typeface="+mn-lt"/>
              <a:cs typeface="+mn-lt"/>
            </a:endParaRPr>
          </a:p>
          <a:p>
            <a:r>
              <a:rPr lang="nl" sz="1600" dirty="0">
                <a:ea typeface="+mn-lt"/>
                <a:cs typeface="+mn-lt"/>
              </a:rPr>
              <a:t>Bij de meeste klassen worden de blaadjes van de remediëringsmap ook tussendoor als huiswerk meegegeven.</a:t>
            </a:r>
            <a:r>
              <a:rPr lang="nl-BE" sz="1600" dirty="0">
                <a:ea typeface="+mn-lt"/>
                <a:cs typeface="+mn-lt"/>
              </a:rPr>
              <a:t> </a:t>
            </a:r>
            <a:endParaRPr lang="nl-BE" sz="1600" dirty="0">
              <a:ea typeface="Calibri"/>
              <a:cs typeface="Calibri"/>
            </a:endParaRPr>
          </a:p>
          <a:p>
            <a:endParaRPr lang="nl-BE">
              <a:ea typeface="Calibri"/>
              <a:cs typeface="Calibri"/>
            </a:endParaRPr>
          </a:p>
        </p:txBody>
      </p:sp>
    </p:spTree>
    <p:extLst>
      <p:ext uri="{BB962C8B-B14F-4D97-AF65-F5344CB8AC3E}">
        <p14:creationId xmlns:p14="http://schemas.microsoft.com/office/powerpoint/2010/main" val="23540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r>
              <a:rPr lang="nl-NL"/>
              <a:t>LS: afsprakenkader </a:t>
            </a:r>
            <a:endParaRPr lang="nl-BE"/>
          </a:p>
        </p:txBody>
      </p:sp>
      <p:pic>
        <p:nvPicPr>
          <p:cNvPr id="3" name="Afbeelding 2">
            <a:extLst>
              <a:ext uri="{FF2B5EF4-FFF2-40B4-BE49-F238E27FC236}">
                <a16:creationId xmlns:a16="http://schemas.microsoft.com/office/drawing/2014/main" id="{EC24049D-72E0-418F-A8A4-0B692D3D468C}"/>
              </a:ext>
            </a:extLst>
          </p:cNvPr>
          <p:cNvPicPr>
            <a:picLocks noChangeAspect="1"/>
          </p:cNvPicPr>
          <p:nvPr/>
        </p:nvPicPr>
        <p:blipFill>
          <a:blip r:embed="rId2"/>
          <a:stretch>
            <a:fillRect/>
          </a:stretch>
        </p:blipFill>
        <p:spPr>
          <a:xfrm>
            <a:off x="5554647" y="751689"/>
            <a:ext cx="3390900" cy="542925"/>
          </a:xfrm>
          <a:prstGeom prst="rect">
            <a:avLst/>
          </a:prstGeom>
        </p:spPr>
      </p:pic>
      <p:sp>
        <p:nvSpPr>
          <p:cNvPr id="4" name="Tekstvak 3">
            <a:extLst>
              <a:ext uri="{FF2B5EF4-FFF2-40B4-BE49-F238E27FC236}">
                <a16:creationId xmlns:a16="http://schemas.microsoft.com/office/drawing/2014/main" id="{04CE7988-7E05-43E7-B77E-D1702B29308F}"/>
              </a:ext>
            </a:extLst>
          </p:cNvPr>
          <p:cNvSpPr txBox="1"/>
          <p:nvPr/>
        </p:nvSpPr>
        <p:spPr>
          <a:xfrm>
            <a:off x="1280160" y="1923520"/>
            <a:ext cx="10225300" cy="3847207"/>
          </a:xfrm>
          <a:prstGeom prst="rect">
            <a:avLst/>
          </a:prstGeom>
          <a:noFill/>
        </p:spPr>
        <p:txBody>
          <a:bodyPr wrap="square" lIns="91440" tIns="45720" rIns="91440" bIns="45720" rtlCol="0" anchor="t">
            <a:spAutoFit/>
          </a:bodyPr>
          <a:lstStyle/>
          <a:p>
            <a:r>
              <a:rPr lang="nl-NL" sz="2400" b="1" dirty="0"/>
              <a:t>Verrijking:</a:t>
            </a:r>
            <a:endParaRPr lang="nl-BE" sz="2400" dirty="0"/>
          </a:p>
          <a:p>
            <a:endParaRPr lang="nl-NL" sz="2000" dirty="0">
              <a:ea typeface="Calibri"/>
              <a:cs typeface="Calibri"/>
            </a:endParaRPr>
          </a:p>
          <a:p>
            <a:r>
              <a:rPr lang="nl-NL" sz="2000" dirty="0">
                <a:ea typeface="Calibri"/>
                <a:cs typeface="Calibri"/>
              </a:rPr>
              <a:t>Bij sommige kinderen verrijken we met het platform van </a:t>
            </a:r>
            <a:r>
              <a:rPr lang="nl-NL" sz="2000" dirty="0" err="1">
                <a:ea typeface="Calibri"/>
                <a:cs typeface="Calibri"/>
              </a:rPr>
              <a:t>Bingel</a:t>
            </a:r>
            <a:r>
              <a:rPr lang="nl-NL" sz="2000" dirty="0">
                <a:ea typeface="Calibri"/>
                <a:cs typeface="Calibri"/>
              </a:rPr>
              <a:t>.</a:t>
            </a:r>
            <a:endParaRPr lang="nl-NL" sz="2000">
              <a:cs typeface="Calibri"/>
            </a:endParaRPr>
          </a:p>
          <a:p>
            <a:endParaRPr lang="nl-NL" sz="2000"/>
          </a:p>
          <a:p>
            <a:endParaRPr lang="nl-NL" sz="2000" dirty="0"/>
          </a:p>
          <a:p>
            <a:r>
              <a:rPr lang="nl-NL" sz="2000" dirty="0"/>
              <a:t>1ste tot 4de leerjaar: differentiatie naar boven, sterke leerlingen gebruiken oefeningen uit het boekje "Reken Maar Verder"</a:t>
            </a:r>
            <a:endParaRPr lang="nl-BE" sz="2000" dirty="0">
              <a:ea typeface="Calibri"/>
              <a:cs typeface="Calibri"/>
            </a:endParaRPr>
          </a:p>
          <a:p>
            <a:endParaRPr lang="nl-NL" sz="2000"/>
          </a:p>
          <a:p>
            <a:r>
              <a:rPr lang="nl-NL" sz="2000" dirty="0"/>
              <a:t>5de en 6de leerjaar: wanneer de zwakke leerlingen remediëren met de </a:t>
            </a:r>
            <a:r>
              <a:rPr lang="nl-NL" sz="2000" dirty="0" err="1"/>
              <a:t>klasjuf</a:t>
            </a:r>
            <a:r>
              <a:rPr lang="nl-NL" sz="2000" dirty="0"/>
              <a:t>, maken de sterke leerlingen een taak uit de verrijkingsmap. De co – teacher begeleidt deze.</a:t>
            </a:r>
            <a:endParaRPr lang="nl-BE" sz="2000" dirty="0">
              <a:ea typeface="Calibri"/>
              <a:cs typeface="Calibri"/>
            </a:endParaRPr>
          </a:p>
          <a:p>
            <a:r>
              <a:rPr lang="nl-BE" sz="2000" dirty="0">
                <a:ea typeface="Calibri"/>
                <a:cs typeface="Calibri"/>
              </a:rPr>
              <a:t>De sterke leerlingen maken de herhalingsoefeningen van het volgende blok zodanig dat zij bij het 4 – sporenbeleid in de "roze groep" terechtkomen voor bepaalde lesdoelen.</a:t>
            </a:r>
          </a:p>
        </p:txBody>
      </p:sp>
    </p:spTree>
    <p:extLst>
      <p:ext uri="{BB962C8B-B14F-4D97-AF65-F5344CB8AC3E}">
        <p14:creationId xmlns:p14="http://schemas.microsoft.com/office/powerpoint/2010/main" val="116263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505A5-759D-47E3-96E2-E5571101F4A7}"/>
              </a:ext>
            </a:extLst>
          </p:cNvPr>
          <p:cNvSpPr>
            <a:spLocks noGrp="1"/>
          </p:cNvSpPr>
          <p:nvPr>
            <p:ph type="title"/>
          </p:nvPr>
        </p:nvSpPr>
        <p:spPr/>
        <p:txBody>
          <a:bodyPr/>
          <a:lstStyle/>
          <a:p>
            <a:r>
              <a:rPr lang="nl-NL"/>
              <a:t>BASISVAARDIGHEDEN WISKUNDE</a:t>
            </a:r>
            <a:endParaRPr lang="nl-BE"/>
          </a:p>
        </p:txBody>
      </p:sp>
      <p:sp>
        <p:nvSpPr>
          <p:cNvPr id="3" name="Tijdelijke aanduiding voor tekst 2">
            <a:extLst>
              <a:ext uri="{FF2B5EF4-FFF2-40B4-BE49-F238E27FC236}">
                <a16:creationId xmlns:a16="http://schemas.microsoft.com/office/drawing/2014/main" id="{C2B984A6-7FA8-47E7-B3F9-E322F66440C0}"/>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33477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r>
              <a:rPr lang="nl-NL"/>
              <a:t>LS: afsprakenkader </a:t>
            </a:r>
            <a:endParaRPr lang="nl-BE"/>
          </a:p>
        </p:txBody>
      </p:sp>
      <p:sp>
        <p:nvSpPr>
          <p:cNvPr id="4" name="Tekstvak 3">
            <a:extLst>
              <a:ext uri="{FF2B5EF4-FFF2-40B4-BE49-F238E27FC236}">
                <a16:creationId xmlns:a16="http://schemas.microsoft.com/office/drawing/2014/main" id="{04CE7988-7E05-43E7-B77E-D1702B29308F}"/>
              </a:ext>
            </a:extLst>
          </p:cNvPr>
          <p:cNvSpPr txBox="1"/>
          <p:nvPr/>
        </p:nvSpPr>
        <p:spPr>
          <a:xfrm>
            <a:off x="1280160" y="1923520"/>
            <a:ext cx="10225300" cy="6832640"/>
          </a:xfrm>
          <a:prstGeom prst="rect">
            <a:avLst/>
          </a:prstGeom>
          <a:noFill/>
        </p:spPr>
        <p:txBody>
          <a:bodyPr wrap="square" lIns="91440" tIns="45720" rIns="91440" bIns="45720" rtlCol="0" anchor="t">
            <a:spAutoFit/>
          </a:bodyPr>
          <a:lstStyle/>
          <a:p>
            <a:r>
              <a:rPr lang="nl-NL" sz="2400" b="1" dirty="0"/>
              <a:t>Verrijking:</a:t>
            </a:r>
            <a:endParaRPr lang="nl-BE" sz="2400" dirty="0"/>
          </a:p>
          <a:p>
            <a:endParaRPr lang="nl-BE">
              <a:ea typeface="Calibri"/>
              <a:cs typeface="Calibri"/>
            </a:endParaRPr>
          </a:p>
          <a:p>
            <a:r>
              <a:rPr lang="nl-BE" dirty="0">
                <a:cs typeface="Calibri"/>
              </a:rPr>
              <a:t>Op onze school hebben we ook een </a:t>
            </a:r>
            <a:r>
              <a:rPr lang="nl-BE" u="sng" dirty="0">
                <a:cs typeface="Calibri"/>
              </a:rPr>
              <a:t>kangoeroewerking</a:t>
            </a:r>
            <a:r>
              <a:rPr lang="nl-BE" dirty="0">
                <a:cs typeface="Calibri"/>
              </a:rPr>
              <a:t>. De kangoeroeklassen hebben als doel extra uitdaging te bieden aan leerlingen die dit nodig hebben. De kinderen krijgen uitdagingen voorgeschoteld waarop ze mogelijks eerst vastlopen maar leren volharden om hun doel te bereiken. Het samenwerken en het raadplegen van informatiebronnen worden extra aangemoedigd.</a:t>
            </a:r>
            <a:endParaRPr lang="nl-BE" dirty="0"/>
          </a:p>
          <a:p>
            <a:endParaRPr lang="nl-BE" dirty="0">
              <a:ea typeface="Calibri"/>
              <a:cs typeface="Calibri"/>
            </a:endParaRPr>
          </a:p>
          <a:p>
            <a:r>
              <a:rPr lang="nl-BE" dirty="0">
                <a:ea typeface="Calibri"/>
                <a:cs typeface="Calibri"/>
              </a:rPr>
              <a:t>Voorheen hadden we een kangoeroeklas voor taal en voor rekenen. Sinds kort komen de leerlingen uit het 3e, 4e, 5e en 6e leerjaar één lesuur per week samen om het logisch en probleemoplossend denken extra te stimuleren waarbij de onderwerpen die aan bod komen, een mengeling zijn van onderwerpen/leerinhouden/vakken.</a:t>
            </a:r>
          </a:p>
          <a:p>
            <a:endParaRPr lang="nl-BE" dirty="0">
              <a:ea typeface="Calibri"/>
              <a:cs typeface="Calibri"/>
            </a:endParaRPr>
          </a:p>
          <a:p>
            <a:r>
              <a:rPr lang="nl-BE" dirty="0">
                <a:ea typeface="Calibri"/>
                <a:cs typeface="Calibri"/>
              </a:rPr>
              <a:t>De kinderen die geselecteerd worden voor onze kangoeroewerking moeten voldoen aan strikte voorwaarden.  Deze kinderen verwerken gemiste leerstof uit de klas ook zelfstandig. We verwachten ook een hoge betrokkenheid en de inzet is van groot belang!</a:t>
            </a:r>
          </a:p>
          <a:p>
            <a:endParaRPr lang="nl-BE">
              <a:ea typeface="Calibri"/>
              <a:cs typeface="Calibri"/>
            </a:endParaRPr>
          </a:p>
          <a:p>
            <a:endParaRPr lang="nl-BE">
              <a:ea typeface="Calibri"/>
              <a:cs typeface="Calibri"/>
            </a:endParaRPr>
          </a:p>
          <a:p>
            <a:endParaRPr lang="nl-BE">
              <a:ea typeface="Calibri"/>
              <a:cs typeface="Calibri"/>
            </a:endParaRPr>
          </a:p>
          <a:p>
            <a:endParaRPr lang="nl-BE">
              <a:ea typeface="Calibri"/>
              <a:cs typeface="Calibri"/>
            </a:endParaRPr>
          </a:p>
          <a:p>
            <a:endParaRPr lang="nl-BE">
              <a:ea typeface="Calibri"/>
              <a:cs typeface="Calibri"/>
            </a:endParaRPr>
          </a:p>
          <a:p>
            <a:endParaRPr lang="nl-BE">
              <a:ea typeface="Calibri"/>
              <a:cs typeface="Calibri"/>
            </a:endParaRPr>
          </a:p>
          <a:p>
            <a:endParaRPr lang="nl-BE">
              <a:ea typeface="Calibri"/>
              <a:cs typeface="Calibri"/>
            </a:endParaRPr>
          </a:p>
          <a:p>
            <a:endParaRPr lang="nl-BE">
              <a:ea typeface="Calibri"/>
              <a:cs typeface="Calibri"/>
            </a:endParaRPr>
          </a:p>
          <a:p>
            <a:endParaRPr lang="nl-BE">
              <a:ea typeface="Calibri"/>
              <a:cs typeface="Calibri"/>
            </a:endParaRPr>
          </a:p>
        </p:txBody>
      </p:sp>
    </p:spTree>
    <p:extLst>
      <p:ext uri="{BB962C8B-B14F-4D97-AF65-F5344CB8AC3E}">
        <p14:creationId xmlns:p14="http://schemas.microsoft.com/office/powerpoint/2010/main" val="376586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r>
              <a:rPr lang="nl-NL"/>
              <a:t>LS: afsprakenkader </a:t>
            </a:r>
            <a:endParaRPr lang="nl-BE"/>
          </a:p>
        </p:txBody>
      </p:sp>
      <p:pic>
        <p:nvPicPr>
          <p:cNvPr id="3" name="Afbeelding 2">
            <a:extLst>
              <a:ext uri="{FF2B5EF4-FFF2-40B4-BE49-F238E27FC236}">
                <a16:creationId xmlns:a16="http://schemas.microsoft.com/office/drawing/2014/main" id="{EC24049D-72E0-418F-A8A4-0B692D3D468C}"/>
              </a:ext>
            </a:extLst>
          </p:cNvPr>
          <p:cNvPicPr>
            <a:picLocks noChangeAspect="1"/>
          </p:cNvPicPr>
          <p:nvPr/>
        </p:nvPicPr>
        <p:blipFill>
          <a:blip r:embed="rId2"/>
          <a:stretch>
            <a:fillRect/>
          </a:stretch>
        </p:blipFill>
        <p:spPr>
          <a:xfrm>
            <a:off x="5554647" y="751689"/>
            <a:ext cx="3390900" cy="542925"/>
          </a:xfrm>
          <a:prstGeom prst="rect">
            <a:avLst/>
          </a:prstGeom>
        </p:spPr>
      </p:pic>
      <p:sp>
        <p:nvSpPr>
          <p:cNvPr id="4" name="Tekstvak 3">
            <a:extLst>
              <a:ext uri="{FF2B5EF4-FFF2-40B4-BE49-F238E27FC236}">
                <a16:creationId xmlns:a16="http://schemas.microsoft.com/office/drawing/2014/main" id="{04CE7988-7E05-43E7-B77E-D1702B29308F}"/>
              </a:ext>
            </a:extLst>
          </p:cNvPr>
          <p:cNvSpPr txBox="1"/>
          <p:nvPr/>
        </p:nvSpPr>
        <p:spPr>
          <a:xfrm>
            <a:off x="1280160" y="1923520"/>
            <a:ext cx="10225300" cy="4370427"/>
          </a:xfrm>
          <a:prstGeom prst="rect">
            <a:avLst/>
          </a:prstGeom>
          <a:noFill/>
        </p:spPr>
        <p:txBody>
          <a:bodyPr wrap="square" lIns="91440" tIns="45720" rIns="91440" bIns="45720" rtlCol="0" anchor="t">
            <a:spAutoFit/>
          </a:bodyPr>
          <a:lstStyle/>
          <a:p>
            <a:r>
              <a:rPr lang="nl-NL" sz="2400" b="1" dirty="0"/>
              <a:t>Wandplaten: </a:t>
            </a:r>
            <a:endParaRPr lang="nl-BE" sz="2400" dirty="0"/>
          </a:p>
          <a:p>
            <a:r>
              <a:rPr lang="nl-NL" sz="2000" dirty="0"/>
              <a:t>Bij aanbreng leerstof hangen we een wandplaat omhoog en gebruiken we het materiaal.</a:t>
            </a:r>
            <a:endParaRPr lang="nl-BE" sz="2000" dirty="0">
              <a:cs typeface="Calibri"/>
            </a:endParaRPr>
          </a:p>
          <a:p>
            <a:endParaRPr lang="nl-NL" u="sng" dirty="0">
              <a:cs typeface="Calibri" panose="020F0502020204030204"/>
            </a:endParaRPr>
          </a:p>
          <a:p>
            <a:r>
              <a:rPr lang="nl-NL" u="sng" dirty="0"/>
              <a:t>Specifieker MMR: (en referentiematen)</a:t>
            </a:r>
            <a:endParaRPr lang="nl-BE" dirty="0">
              <a:cs typeface="Calibri"/>
            </a:endParaRPr>
          </a:p>
          <a:p>
            <a:r>
              <a:rPr lang="nl-NL" dirty="0"/>
              <a:t>1ste leerjaar: laat het materiaal van MMR staan. </a:t>
            </a:r>
            <a:endParaRPr lang="nl-BE">
              <a:cs typeface="Calibri"/>
            </a:endParaRPr>
          </a:p>
          <a:p>
            <a:r>
              <a:rPr lang="nl-NL" dirty="0"/>
              <a:t>Hier hangen grote </a:t>
            </a:r>
            <a:r>
              <a:rPr lang="nl-NL" err="1"/>
              <a:t>getalbeelden</a:t>
            </a:r>
            <a:r>
              <a:rPr lang="nl-NL" dirty="0"/>
              <a:t> op. Er kan ook nog gewerkt worden met een winkeltje (</a:t>
            </a:r>
            <a:r>
              <a:rPr lang="nl-NL" err="1"/>
              <a:t>cfr</a:t>
            </a:r>
            <a:r>
              <a:rPr lang="nl-NL" dirty="0"/>
              <a:t>. KS) </a:t>
            </a:r>
            <a:endParaRPr lang="nl-BE">
              <a:cs typeface="Calibri"/>
            </a:endParaRPr>
          </a:p>
          <a:p>
            <a:endParaRPr lang="nl-NL" dirty="0">
              <a:cs typeface="Calibri"/>
            </a:endParaRPr>
          </a:p>
          <a:p>
            <a:r>
              <a:rPr lang="nl-NL" dirty="0"/>
              <a:t>2de leerjaar: zet pas het materiaal in de klas als de les wordt gegeven, laat het materiaal van MMR staan en hangt er een wandplaat bij.</a:t>
            </a:r>
            <a:endParaRPr lang="nl-BE">
              <a:cs typeface="Calibri"/>
            </a:endParaRPr>
          </a:p>
          <a:p>
            <a:endParaRPr lang="nl-NL" dirty="0">
              <a:cs typeface="Calibri"/>
            </a:endParaRPr>
          </a:p>
          <a:p>
            <a:r>
              <a:rPr lang="nl-NL" dirty="0"/>
              <a:t>3de leerjaar: meetkarretje staat in de klas, wandplaten worden omhoog gehangen</a:t>
            </a:r>
            <a:endParaRPr lang="nl-BE">
              <a:cs typeface="Calibri"/>
            </a:endParaRPr>
          </a:p>
          <a:p>
            <a:endParaRPr lang="nl-NL" dirty="0">
              <a:cs typeface="Calibri"/>
            </a:endParaRPr>
          </a:p>
          <a:p>
            <a:r>
              <a:rPr lang="nl-NL" dirty="0"/>
              <a:t>4de – 5de – 6de leerjaar: materiaal staat in de klas tijdens blok, daarna gaan ze weg, maar blijven de wandplaten hangen.</a:t>
            </a:r>
            <a:endParaRPr lang="nl-BE">
              <a:cs typeface="Calibri"/>
            </a:endParaRPr>
          </a:p>
          <a:p>
            <a:endParaRPr lang="nl-BE"/>
          </a:p>
        </p:txBody>
      </p:sp>
    </p:spTree>
    <p:extLst>
      <p:ext uri="{BB962C8B-B14F-4D97-AF65-F5344CB8AC3E}">
        <p14:creationId xmlns:p14="http://schemas.microsoft.com/office/powerpoint/2010/main" val="203472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r>
              <a:rPr lang="nl-NL"/>
              <a:t>LS: afsprakenkader </a:t>
            </a:r>
            <a:endParaRPr lang="nl-BE"/>
          </a:p>
        </p:txBody>
      </p:sp>
      <p:pic>
        <p:nvPicPr>
          <p:cNvPr id="3" name="Afbeelding 2">
            <a:extLst>
              <a:ext uri="{FF2B5EF4-FFF2-40B4-BE49-F238E27FC236}">
                <a16:creationId xmlns:a16="http://schemas.microsoft.com/office/drawing/2014/main" id="{EC24049D-72E0-418F-A8A4-0B692D3D468C}"/>
              </a:ext>
            </a:extLst>
          </p:cNvPr>
          <p:cNvPicPr>
            <a:picLocks noChangeAspect="1"/>
          </p:cNvPicPr>
          <p:nvPr/>
        </p:nvPicPr>
        <p:blipFill>
          <a:blip r:embed="rId2"/>
          <a:stretch>
            <a:fillRect/>
          </a:stretch>
        </p:blipFill>
        <p:spPr>
          <a:xfrm>
            <a:off x="5554647" y="751689"/>
            <a:ext cx="3390900" cy="542925"/>
          </a:xfrm>
          <a:prstGeom prst="rect">
            <a:avLst/>
          </a:prstGeom>
        </p:spPr>
      </p:pic>
      <p:sp>
        <p:nvSpPr>
          <p:cNvPr id="4" name="Tekstvak 3">
            <a:extLst>
              <a:ext uri="{FF2B5EF4-FFF2-40B4-BE49-F238E27FC236}">
                <a16:creationId xmlns:a16="http://schemas.microsoft.com/office/drawing/2014/main" id="{04CE7988-7E05-43E7-B77E-D1702B29308F}"/>
              </a:ext>
            </a:extLst>
          </p:cNvPr>
          <p:cNvSpPr txBox="1"/>
          <p:nvPr/>
        </p:nvSpPr>
        <p:spPr>
          <a:xfrm>
            <a:off x="1280160" y="1923520"/>
            <a:ext cx="10225300" cy="5139869"/>
          </a:xfrm>
          <a:prstGeom prst="rect">
            <a:avLst/>
          </a:prstGeom>
          <a:noFill/>
        </p:spPr>
        <p:txBody>
          <a:bodyPr wrap="square" lIns="91440" tIns="45720" rIns="91440" bIns="45720" rtlCol="0" anchor="t">
            <a:spAutoFit/>
          </a:bodyPr>
          <a:lstStyle/>
          <a:p>
            <a:pPr marL="342900" indent="-342900">
              <a:buFont typeface="Arial"/>
              <a:buChar char="•"/>
            </a:pPr>
            <a:r>
              <a:rPr lang="nl-NL" b="1" u="sng"/>
              <a:t>Gebruik rekenwijzer:</a:t>
            </a:r>
            <a:r>
              <a:rPr lang="nl-NL" u="sng"/>
              <a:t> </a:t>
            </a:r>
            <a:endParaRPr lang="nl-BE" u="sng">
              <a:ea typeface="Calibri" panose="020F0502020204030204"/>
              <a:cs typeface="Calibri" panose="020F0502020204030204"/>
            </a:endParaRPr>
          </a:p>
          <a:p>
            <a:pPr fontAlgn="base"/>
            <a:r>
              <a:rPr lang="nl-NL" b="1"/>
              <a:t>Het gebruik van de rekenwijzer in de 2de en 3de graad</a:t>
            </a:r>
            <a:r>
              <a:rPr lang="nl-BE"/>
              <a:t> </a:t>
            </a:r>
            <a:endParaRPr lang="nl-BE">
              <a:ea typeface="Calibri"/>
              <a:cs typeface="Calibri"/>
            </a:endParaRPr>
          </a:p>
          <a:p>
            <a:pPr fontAlgn="base"/>
            <a:r>
              <a:rPr lang="nl-NL" b="1"/>
              <a:t>Algemeen:</a:t>
            </a:r>
            <a:r>
              <a:rPr lang="nl-BE"/>
              <a:t> </a:t>
            </a:r>
            <a:endParaRPr lang="nl-BE">
              <a:ea typeface="Calibri"/>
              <a:cs typeface="Calibri"/>
            </a:endParaRPr>
          </a:p>
          <a:p>
            <a:pPr fontAlgn="base"/>
            <a:r>
              <a:rPr lang="nl-NL"/>
              <a:t>In het 3de en 4de leerjaar wordt de rekenwijzer vooral gebruikt bij metend rekenen.</a:t>
            </a:r>
            <a:r>
              <a:rPr lang="nl-BE"/>
              <a:t> </a:t>
            </a:r>
            <a:endParaRPr lang="nl-BE">
              <a:ea typeface="Calibri"/>
              <a:cs typeface="Calibri"/>
            </a:endParaRPr>
          </a:p>
          <a:p>
            <a:pPr fontAlgn="base"/>
            <a:r>
              <a:rPr lang="nl-NL"/>
              <a:t>Ook voor het leren van de lessen bij de eindtoetsen. Tussendoor wordt er soms naar verwezen.</a:t>
            </a:r>
            <a:r>
              <a:rPr lang="nl-BE"/>
              <a:t> </a:t>
            </a:r>
            <a:endParaRPr lang="nl-BE">
              <a:ea typeface="Calibri"/>
              <a:cs typeface="Calibri"/>
            </a:endParaRPr>
          </a:p>
          <a:p>
            <a:pPr fontAlgn="base"/>
            <a:endParaRPr lang="nl-NL">
              <a:ea typeface="Calibri"/>
              <a:cs typeface="Calibri"/>
            </a:endParaRPr>
          </a:p>
          <a:p>
            <a:pPr fontAlgn="base"/>
            <a:r>
              <a:rPr lang="nl-NL"/>
              <a:t>We streven naar uitgebreider gebruik en hebben daarom ook onderstaande afspraken gemaakt.</a:t>
            </a:r>
            <a:endParaRPr lang="nl-BE">
              <a:ea typeface="Calibri"/>
              <a:cs typeface="Calibri"/>
            </a:endParaRPr>
          </a:p>
          <a:p>
            <a:pPr fontAlgn="base"/>
            <a:r>
              <a:rPr lang="nl-NL" b="1"/>
              <a:t>Afspraken bij het gebruik van de rekenwijzer:</a:t>
            </a:r>
            <a:r>
              <a:rPr lang="nl-BE"/>
              <a:t> </a:t>
            </a:r>
            <a:endParaRPr lang="nl-BE">
              <a:ea typeface="Calibri"/>
              <a:cs typeface="Calibri"/>
            </a:endParaRPr>
          </a:p>
          <a:p>
            <a:pPr lvl="0" fontAlgn="base"/>
            <a:r>
              <a:rPr lang="nl-NL"/>
              <a:t>In de 2de graad moet het “gebruik” van de rekenwijzer aangeleerd worden.</a:t>
            </a:r>
            <a:r>
              <a:rPr lang="nl-BE"/>
              <a:t> </a:t>
            </a:r>
            <a:endParaRPr lang="nl-BE">
              <a:ea typeface="Calibri"/>
              <a:cs typeface="Calibri"/>
            </a:endParaRPr>
          </a:p>
          <a:p>
            <a:pPr fontAlgn="base"/>
            <a:r>
              <a:rPr lang="nl-NL"/>
              <a:t>Bij de herhalingsles na elke blok moet de rekenwijzer op de bank liggen en gebruikt worden.</a:t>
            </a:r>
            <a:r>
              <a:rPr lang="nl-BE"/>
              <a:t> </a:t>
            </a:r>
            <a:endParaRPr lang="nl-BE">
              <a:ea typeface="Calibri"/>
              <a:cs typeface="Calibri"/>
            </a:endParaRPr>
          </a:p>
          <a:p>
            <a:pPr lvl="0" fontAlgn="base"/>
            <a:r>
              <a:rPr lang="nl-NL"/>
              <a:t>De rekenwijzer moet steeds in de boekentas zitten (ouders hiervan verwittigen). Zo kan hij gebruikt worden bij het maken van taken en het leren van lessen.</a:t>
            </a:r>
            <a:r>
              <a:rPr lang="nl-BE"/>
              <a:t> </a:t>
            </a:r>
            <a:endParaRPr lang="nl-BE">
              <a:ea typeface="Calibri" panose="020F0502020204030204"/>
              <a:cs typeface="Calibri" panose="020F0502020204030204"/>
            </a:endParaRPr>
          </a:p>
          <a:p>
            <a:endParaRPr lang="nl-BE">
              <a:ea typeface="Calibri" panose="020F0502020204030204"/>
              <a:cs typeface="Calibri" panose="020F0502020204030204"/>
            </a:endParaRPr>
          </a:p>
          <a:p>
            <a:pPr marL="342900" indent="-342900">
              <a:buFont typeface="Arial"/>
              <a:buChar char="•"/>
            </a:pPr>
            <a:r>
              <a:rPr lang="nl-BE" b="1" u="sng">
                <a:ea typeface="Calibri" panose="020F0502020204030204"/>
                <a:cs typeface="Calibri" panose="020F0502020204030204"/>
              </a:rPr>
              <a:t>Eenvoudige hulpkaarten:</a:t>
            </a:r>
            <a:r>
              <a:rPr lang="nl-BE">
                <a:ea typeface="Calibri" panose="020F0502020204030204"/>
                <a:cs typeface="Calibri" panose="020F0502020204030204"/>
              </a:rPr>
              <a:t> </a:t>
            </a:r>
          </a:p>
          <a:p>
            <a:r>
              <a:rPr lang="nl-BE">
                <a:ea typeface="Calibri" panose="020F0502020204030204"/>
                <a:cs typeface="Calibri" panose="020F0502020204030204"/>
              </a:rPr>
              <a:t>Ter ondersteuning van bepaalde kinderen en binnen bepaalde onderdelen worden er hulpkaarten voorzien. (vb. Tafelkaart, kloklezen, breuken)</a:t>
            </a:r>
          </a:p>
          <a:p>
            <a:endParaRPr lang="nl-BE" sz="2000">
              <a:ea typeface="Calibri" panose="020F0502020204030204"/>
              <a:cs typeface="Calibri" panose="020F0502020204030204"/>
            </a:endParaRPr>
          </a:p>
          <a:p>
            <a:endParaRPr lang="nl-BE" sz="2000">
              <a:ea typeface="Calibri" panose="020F0502020204030204"/>
              <a:cs typeface="Calibri" panose="020F0502020204030204"/>
            </a:endParaRPr>
          </a:p>
        </p:txBody>
      </p:sp>
    </p:spTree>
    <p:extLst>
      <p:ext uri="{BB962C8B-B14F-4D97-AF65-F5344CB8AC3E}">
        <p14:creationId xmlns:p14="http://schemas.microsoft.com/office/powerpoint/2010/main" val="19679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2520-56AD-40E5-998D-A437E6AF09E6}"/>
              </a:ext>
            </a:extLst>
          </p:cNvPr>
          <p:cNvSpPr>
            <a:spLocks noGrp="1"/>
          </p:cNvSpPr>
          <p:nvPr>
            <p:ph type="title"/>
          </p:nvPr>
        </p:nvSpPr>
        <p:spPr/>
        <p:txBody>
          <a:bodyPr/>
          <a:lstStyle/>
          <a:p>
            <a:endParaRPr lang="nl-BE"/>
          </a:p>
        </p:txBody>
      </p:sp>
      <p:pic>
        <p:nvPicPr>
          <p:cNvPr id="4" name="Afbeelding 3" descr="Afbeelding met tekst, Lettertype, Graphics, logo&#10;&#10;Automatisch gegenereerde beschrijving">
            <a:extLst>
              <a:ext uri="{FF2B5EF4-FFF2-40B4-BE49-F238E27FC236}">
                <a16:creationId xmlns:a16="http://schemas.microsoft.com/office/drawing/2014/main" id="{C693DBB4-B362-0A85-602C-9717E3D347A9}"/>
              </a:ext>
            </a:extLst>
          </p:cNvPr>
          <p:cNvPicPr>
            <a:picLocks noChangeAspect="1"/>
          </p:cNvPicPr>
          <p:nvPr/>
        </p:nvPicPr>
        <p:blipFill>
          <a:blip r:embed="rId2"/>
          <a:stretch>
            <a:fillRect/>
          </a:stretch>
        </p:blipFill>
        <p:spPr>
          <a:xfrm>
            <a:off x="888724" y="319363"/>
            <a:ext cx="3390900" cy="542925"/>
          </a:xfrm>
          <a:prstGeom prst="rect">
            <a:avLst/>
          </a:prstGeom>
        </p:spPr>
      </p:pic>
      <p:pic>
        <p:nvPicPr>
          <p:cNvPr id="3" name="Afbeelding 2" descr="Afbeelding met tekst, schermopname, Lettertype, lijn&#10;&#10;Automatisch gegenereerde beschrijving">
            <a:extLst>
              <a:ext uri="{FF2B5EF4-FFF2-40B4-BE49-F238E27FC236}">
                <a16:creationId xmlns:a16="http://schemas.microsoft.com/office/drawing/2014/main" id="{811AA9F8-E702-77D9-E82D-0EDC498DEBA6}"/>
              </a:ext>
            </a:extLst>
          </p:cNvPr>
          <p:cNvPicPr>
            <a:picLocks noChangeAspect="1"/>
          </p:cNvPicPr>
          <p:nvPr/>
        </p:nvPicPr>
        <p:blipFill>
          <a:blip r:embed="rId3"/>
          <a:stretch>
            <a:fillRect/>
          </a:stretch>
        </p:blipFill>
        <p:spPr>
          <a:xfrm>
            <a:off x="4274470" y="324101"/>
            <a:ext cx="7553325" cy="6029325"/>
          </a:xfrm>
          <a:prstGeom prst="rect">
            <a:avLst/>
          </a:prstGeom>
        </p:spPr>
      </p:pic>
    </p:spTree>
    <p:extLst>
      <p:ext uri="{BB962C8B-B14F-4D97-AF65-F5344CB8AC3E}">
        <p14:creationId xmlns:p14="http://schemas.microsoft.com/office/powerpoint/2010/main" val="343133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DE437-0CF6-4E9B-A48B-DF855B2E48CB}"/>
              </a:ext>
            </a:extLst>
          </p:cNvPr>
          <p:cNvSpPr>
            <a:spLocks noGrp="1"/>
          </p:cNvSpPr>
          <p:nvPr>
            <p:ph type="title"/>
          </p:nvPr>
        </p:nvSpPr>
        <p:spPr/>
        <p:txBody>
          <a:bodyPr/>
          <a:lstStyle/>
          <a:p>
            <a:r>
              <a:rPr lang="nl-NL"/>
              <a:t>LS: zorg en LVS wiskunde</a:t>
            </a:r>
            <a:endParaRPr lang="nl-BE"/>
          </a:p>
        </p:txBody>
      </p:sp>
      <p:sp>
        <p:nvSpPr>
          <p:cNvPr id="3" name="Tijdelijke aanduiding voor inhoud 2">
            <a:extLst>
              <a:ext uri="{FF2B5EF4-FFF2-40B4-BE49-F238E27FC236}">
                <a16:creationId xmlns:a16="http://schemas.microsoft.com/office/drawing/2014/main" id="{9C18AB33-ECC7-4889-B311-74AEAF355AD7}"/>
              </a:ext>
            </a:extLst>
          </p:cNvPr>
          <p:cNvSpPr>
            <a:spLocks noGrp="1"/>
          </p:cNvSpPr>
          <p:nvPr>
            <p:ph idx="1"/>
          </p:nvPr>
        </p:nvSpPr>
        <p:spPr/>
        <p:txBody>
          <a:bodyPr>
            <a:normAutofit/>
          </a:bodyPr>
          <a:lstStyle/>
          <a:p>
            <a:r>
              <a:rPr lang="nl-BE" b="1"/>
              <a:t>Wiskunde</a:t>
            </a:r>
            <a:r>
              <a:rPr lang="nl-BE"/>
              <a:t> wordt 2x gescreend (</a:t>
            </a:r>
            <a:r>
              <a:rPr lang="nl-BE" b="1"/>
              <a:t>begin</a:t>
            </a:r>
            <a:r>
              <a:rPr lang="nl-BE"/>
              <a:t> en </a:t>
            </a:r>
            <a:r>
              <a:rPr lang="nl-BE" b="1"/>
              <a:t>midden</a:t>
            </a:r>
            <a:r>
              <a:rPr lang="nl-BE"/>
              <a:t> schooljaar).  </a:t>
            </a:r>
          </a:p>
          <a:p>
            <a:pPr marL="0" indent="0">
              <a:buNone/>
            </a:pPr>
            <a:r>
              <a:rPr lang="nl-BE"/>
              <a:t>     Afnameperiodes: zie zorgkalender. </a:t>
            </a:r>
          </a:p>
          <a:p>
            <a:r>
              <a:rPr lang="nl-BE"/>
              <a:t>Voor alle normtesten geldt: de </a:t>
            </a:r>
            <a:r>
              <a:rPr lang="nl-BE" b="1"/>
              <a:t>co-teacher</a:t>
            </a:r>
            <a:r>
              <a:rPr lang="nl-BE"/>
              <a:t> van die graad </a:t>
            </a:r>
            <a:r>
              <a:rPr lang="nl-BE" b="1"/>
              <a:t>verbetert</a:t>
            </a:r>
            <a:r>
              <a:rPr lang="nl-BE"/>
              <a:t> de testen, vult de individuele </a:t>
            </a:r>
            <a:r>
              <a:rPr lang="nl-BE" b="1"/>
              <a:t>analyses</a:t>
            </a:r>
            <a:r>
              <a:rPr lang="nl-BE"/>
              <a:t> aan voor kinderen die zone E of D haalden. De resultaten van </a:t>
            </a:r>
            <a:r>
              <a:rPr lang="nl-BE" b="1"/>
              <a:t>wiskunde</a:t>
            </a:r>
            <a:r>
              <a:rPr lang="nl-BE"/>
              <a:t> en </a:t>
            </a:r>
            <a:r>
              <a:rPr lang="nl-BE" b="1"/>
              <a:t>spelling</a:t>
            </a:r>
            <a:r>
              <a:rPr lang="nl-BE"/>
              <a:t> worden ingegeven in </a:t>
            </a:r>
            <a:r>
              <a:rPr lang="nl-BE" err="1"/>
              <a:t>Bingel</a:t>
            </a:r>
            <a:r>
              <a:rPr lang="nl-BE"/>
              <a:t>. </a:t>
            </a:r>
            <a:r>
              <a:rPr lang="nl-BE" b="1"/>
              <a:t>Remediëringsoefeningen</a:t>
            </a:r>
            <a:r>
              <a:rPr lang="nl-BE"/>
              <a:t> worden met de </a:t>
            </a:r>
            <a:r>
              <a:rPr lang="nl-BE" b="1" err="1"/>
              <a:t>zorgjuf</a:t>
            </a:r>
            <a:r>
              <a:rPr lang="nl-BE"/>
              <a:t> gemaakt. De co-teacher geeft de resultaten in op </a:t>
            </a:r>
            <a:r>
              <a:rPr lang="nl-BE" b="1" err="1"/>
              <a:t>Questi</a:t>
            </a:r>
            <a:r>
              <a:rPr lang="nl-BE"/>
              <a:t>. </a:t>
            </a:r>
          </a:p>
          <a:p>
            <a:r>
              <a:rPr lang="nl-BE"/>
              <a:t>Kinderen met een attest van dyscalculie of een andere rekenstoornis, moeten de LVS-test van rekenen </a:t>
            </a:r>
            <a:r>
              <a:rPr lang="nl-BE" u="sng"/>
              <a:t>NIET</a:t>
            </a:r>
            <a:r>
              <a:rPr lang="nl-BE"/>
              <a:t> meedoen. </a:t>
            </a:r>
          </a:p>
          <a:p>
            <a:endParaRPr lang="nl-BE"/>
          </a:p>
        </p:txBody>
      </p:sp>
    </p:spTree>
    <p:extLst>
      <p:ext uri="{BB962C8B-B14F-4D97-AF65-F5344CB8AC3E}">
        <p14:creationId xmlns:p14="http://schemas.microsoft.com/office/powerpoint/2010/main" val="322497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505A5-759D-47E3-96E2-E5571101F4A7}"/>
              </a:ext>
            </a:extLst>
          </p:cNvPr>
          <p:cNvSpPr>
            <a:spLocks noGrp="1"/>
          </p:cNvSpPr>
          <p:nvPr>
            <p:ph type="title"/>
          </p:nvPr>
        </p:nvSpPr>
        <p:spPr/>
        <p:txBody>
          <a:bodyPr/>
          <a:lstStyle/>
          <a:p>
            <a:r>
              <a:rPr lang="nl-NL"/>
              <a:t>BREED EVALUEREN</a:t>
            </a:r>
            <a:br>
              <a:rPr lang="nl-NL"/>
            </a:br>
            <a:r>
              <a:rPr lang="nl-NL"/>
              <a:t>Document(en)inzage</a:t>
            </a:r>
            <a:endParaRPr lang="nl-BE"/>
          </a:p>
        </p:txBody>
      </p:sp>
      <p:sp>
        <p:nvSpPr>
          <p:cNvPr id="3" name="Tijdelijke aanduiding voor tekst 2">
            <a:extLst>
              <a:ext uri="{FF2B5EF4-FFF2-40B4-BE49-F238E27FC236}">
                <a16:creationId xmlns:a16="http://schemas.microsoft.com/office/drawing/2014/main" id="{C2B984A6-7FA8-47E7-B3F9-E322F66440C0}"/>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262778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a:spLocks noGrp="1"/>
          </p:cNvSpPr>
          <p:nvPr>
            <p:ph type="title"/>
          </p:nvPr>
        </p:nvSpPr>
        <p:spPr/>
        <p:txBody>
          <a:bodyPr rtlCol="0"/>
          <a:lstStyle/>
          <a:p>
            <a:pPr rtl="0"/>
            <a:r>
              <a:rPr lang="nl-NL"/>
              <a:t>Informatiebronnen die geraadpleegd kunnen worden</a:t>
            </a:r>
          </a:p>
        </p:txBody>
      </p:sp>
      <p:sp>
        <p:nvSpPr>
          <p:cNvPr id="14" name="Tijdelijke aanduiding voor inhoud 2"/>
          <p:cNvSpPr>
            <a:spLocks noGrp="1"/>
          </p:cNvSpPr>
          <p:nvPr>
            <p:ph idx="1"/>
          </p:nvPr>
        </p:nvSpPr>
        <p:spPr/>
        <p:txBody>
          <a:bodyPr rtlCol="0">
            <a:normAutofit fontScale="92500" lnSpcReduction="20000"/>
          </a:bodyPr>
          <a:lstStyle/>
          <a:p>
            <a:pPr rtl="0"/>
            <a:r>
              <a:rPr lang="nl-NL" sz="2800">
                <a:hlinkClick r:id="rId3"/>
              </a:rPr>
              <a:t>www.tluikertjeleerkrachten.be</a:t>
            </a:r>
            <a:r>
              <a:rPr lang="nl-NL" sz="2800"/>
              <a:t> (dir / wachtwoord: </a:t>
            </a:r>
            <a:r>
              <a:rPr lang="nl-NL" sz="2800" err="1"/>
              <a:t>dora</a:t>
            </a:r>
            <a:r>
              <a:rPr lang="nl-NL" sz="2800"/>
              <a:t>)</a:t>
            </a:r>
          </a:p>
          <a:p>
            <a:pPr rtl="0">
              <a:buFont typeface="Wingdings" panose="05000000000000000000" pitchFamily="2" charset="2"/>
              <a:buChar char="Ø"/>
            </a:pPr>
            <a:r>
              <a:rPr lang="nl-NL" sz="2800"/>
              <a:t>Schoolwerking </a:t>
            </a:r>
          </a:p>
          <a:p>
            <a:pPr rtl="0">
              <a:buFont typeface="Wingdings" panose="05000000000000000000" pitchFamily="2" charset="2"/>
              <a:buChar char="Ø"/>
            </a:pPr>
            <a:r>
              <a:rPr lang="nl-NL" sz="2800"/>
              <a:t>Onderwijsinhoudelijk aanbod</a:t>
            </a:r>
          </a:p>
          <a:p>
            <a:pPr rtl="0">
              <a:buFont typeface="Wingdings" panose="05000000000000000000" pitchFamily="2" charset="2"/>
              <a:buChar char="Ø"/>
            </a:pPr>
            <a:r>
              <a:rPr lang="nl-NL" sz="2800"/>
              <a:t>2.2.2.5 Ontwikkeling van wiskundig denken </a:t>
            </a:r>
          </a:p>
          <a:p>
            <a:pPr marL="0" indent="0" rtl="0">
              <a:buNone/>
            </a:pPr>
            <a:endParaRPr lang="nl-NL" sz="2800"/>
          </a:p>
          <a:p>
            <a:pPr rtl="0">
              <a:spcBef>
                <a:spcPts val="0"/>
              </a:spcBef>
            </a:pPr>
            <a:r>
              <a:rPr lang="nl-NL" sz="2800"/>
              <a:t>Onderwijsplatform </a:t>
            </a:r>
            <a:r>
              <a:rPr lang="nl-NL" sz="2800" err="1"/>
              <a:t>Questi</a:t>
            </a:r>
            <a:endParaRPr lang="nl-NL" sz="2800"/>
          </a:p>
          <a:p>
            <a:pPr marL="0" indent="0" rtl="0">
              <a:spcBef>
                <a:spcPts val="0"/>
              </a:spcBef>
              <a:buNone/>
            </a:pPr>
            <a:r>
              <a:rPr lang="nl-NL" sz="2800">
                <a:hlinkClick r:id="rId4"/>
              </a:rPr>
              <a:t>administratie@tluikertje.be</a:t>
            </a:r>
            <a:r>
              <a:rPr lang="nl-NL" sz="2800"/>
              <a:t> </a:t>
            </a:r>
          </a:p>
          <a:p>
            <a:pPr marL="0" indent="0" rtl="0">
              <a:spcBef>
                <a:spcPts val="0"/>
              </a:spcBef>
              <a:buNone/>
            </a:pPr>
            <a:r>
              <a:rPr lang="nl-NL" sz="2800"/>
              <a:t>Dirdora2023!</a:t>
            </a:r>
          </a:p>
          <a:p>
            <a:pPr marL="0" indent="0" rtl="0">
              <a:buNone/>
            </a:pPr>
            <a:r>
              <a:rPr lang="nl-NL" sz="2800"/>
              <a:t> </a:t>
            </a:r>
          </a:p>
          <a:p>
            <a:pPr marL="0" indent="0" rtl="0">
              <a:buNone/>
            </a:pPr>
            <a:endParaRPr lang="nl-NL"/>
          </a:p>
        </p:txBody>
      </p:sp>
    </p:spTree>
    <p:extLst>
      <p:ext uri="{BB962C8B-B14F-4D97-AF65-F5344CB8AC3E}">
        <p14:creationId xmlns:p14="http://schemas.microsoft.com/office/powerpoint/2010/main" val="79746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D8E42-BAC2-400A-9BA3-A27E10DD4339}"/>
              </a:ext>
            </a:extLst>
          </p:cNvPr>
          <p:cNvSpPr>
            <a:spLocks noGrp="1"/>
          </p:cNvSpPr>
          <p:nvPr>
            <p:ph type="title"/>
          </p:nvPr>
        </p:nvSpPr>
        <p:spPr/>
        <p:txBody>
          <a:bodyPr/>
          <a:lstStyle/>
          <a:p>
            <a:r>
              <a:rPr lang="nl-NL"/>
              <a:t>WAAROM DIT THEMA?</a:t>
            </a:r>
            <a:endParaRPr lang="nl-BE"/>
          </a:p>
        </p:txBody>
      </p:sp>
      <p:sp>
        <p:nvSpPr>
          <p:cNvPr id="3" name="Tijdelijke aanduiding voor inhoud 2">
            <a:extLst>
              <a:ext uri="{FF2B5EF4-FFF2-40B4-BE49-F238E27FC236}">
                <a16:creationId xmlns:a16="http://schemas.microsoft.com/office/drawing/2014/main" id="{D3F5AB59-095B-413A-BBA7-8A4A12F231D0}"/>
              </a:ext>
            </a:extLst>
          </p:cNvPr>
          <p:cNvSpPr>
            <a:spLocks noGrp="1"/>
          </p:cNvSpPr>
          <p:nvPr>
            <p:ph idx="1"/>
          </p:nvPr>
        </p:nvSpPr>
        <p:spPr/>
        <p:txBody>
          <a:bodyPr/>
          <a:lstStyle/>
          <a:p>
            <a:r>
              <a:rPr lang="nl-NL" sz="3600"/>
              <a:t>Bij het doorgaan van de brede doorlichting (2022) waren we aan het laatste schooljaar van onze prioriteit wiskunde. Binnen dit tussentijds bezoek hadden we graag gepolst of we de juiste keuzes gemaakt hebben </a:t>
            </a:r>
            <a:r>
              <a:rPr lang="nl-NL" sz="3600" err="1"/>
              <a:t>i.f.v</a:t>
            </a:r>
            <a:r>
              <a:rPr lang="nl-NL" sz="3600"/>
              <a:t>. kwaliteitsvol onderwijs wiskunde. </a:t>
            </a:r>
          </a:p>
          <a:p>
            <a:endParaRPr lang="nl-BE"/>
          </a:p>
        </p:txBody>
      </p:sp>
    </p:spTree>
    <p:extLst>
      <p:ext uri="{BB962C8B-B14F-4D97-AF65-F5344CB8AC3E}">
        <p14:creationId xmlns:p14="http://schemas.microsoft.com/office/powerpoint/2010/main" val="112319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D72E3-8EF8-4C52-BEE1-2A206E7F636E}"/>
              </a:ext>
            </a:extLst>
          </p:cNvPr>
          <p:cNvSpPr>
            <a:spLocks noGrp="1"/>
          </p:cNvSpPr>
          <p:nvPr>
            <p:ph type="title"/>
          </p:nvPr>
        </p:nvSpPr>
        <p:spPr/>
        <p:txBody>
          <a:bodyPr/>
          <a:lstStyle/>
          <a:p>
            <a:r>
              <a:rPr lang="nl-NL"/>
              <a:t>Aanpak van wiskunde doorheen de tijd</a:t>
            </a:r>
            <a:br>
              <a:rPr lang="nl-NL"/>
            </a:br>
            <a:r>
              <a:rPr lang="nl-NL"/>
              <a:t>(Ondersteuning KOV – Fabienne Buzzi)</a:t>
            </a:r>
            <a:endParaRPr lang="nl-BE"/>
          </a:p>
        </p:txBody>
      </p:sp>
      <p:sp>
        <p:nvSpPr>
          <p:cNvPr id="3" name="Tijdelijke aanduiding voor inhoud 2">
            <a:extLst>
              <a:ext uri="{FF2B5EF4-FFF2-40B4-BE49-F238E27FC236}">
                <a16:creationId xmlns:a16="http://schemas.microsoft.com/office/drawing/2014/main" id="{E787F4B0-9BE9-45CD-8274-5FD240DEC9F1}"/>
              </a:ext>
            </a:extLst>
          </p:cNvPr>
          <p:cNvSpPr>
            <a:spLocks noGrp="1"/>
          </p:cNvSpPr>
          <p:nvPr>
            <p:ph sz="half" idx="1"/>
          </p:nvPr>
        </p:nvSpPr>
        <p:spPr/>
        <p:txBody>
          <a:bodyPr>
            <a:noAutofit/>
          </a:bodyPr>
          <a:lstStyle/>
          <a:p>
            <a:pPr>
              <a:lnSpc>
                <a:spcPct val="110000"/>
              </a:lnSpc>
              <a:spcBef>
                <a:spcPts val="0"/>
              </a:spcBef>
            </a:pPr>
            <a:r>
              <a:rPr lang="nl-NL" sz="2400"/>
              <a:t>2020 – 2021 </a:t>
            </a:r>
          </a:p>
          <a:p>
            <a:pPr>
              <a:lnSpc>
                <a:spcPct val="110000"/>
              </a:lnSpc>
              <a:spcBef>
                <a:spcPts val="0"/>
              </a:spcBef>
              <a:buFontTx/>
              <a:buChar char="-"/>
            </a:pPr>
            <a:r>
              <a:rPr lang="nl-NL" sz="2400"/>
              <a:t>Nascholingen</a:t>
            </a:r>
          </a:p>
          <a:p>
            <a:pPr marL="0" indent="0">
              <a:lnSpc>
                <a:spcPct val="110000"/>
              </a:lnSpc>
              <a:spcBef>
                <a:spcPts val="0"/>
              </a:spcBef>
              <a:buNone/>
            </a:pPr>
            <a:r>
              <a:rPr lang="nl-NL" sz="2400"/>
              <a:t>1) Verkenning en verdieping veld “ontwikkeling van het wiskundig denken” </a:t>
            </a:r>
          </a:p>
          <a:p>
            <a:pPr marL="0" indent="0">
              <a:lnSpc>
                <a:spcPct val="110000"/>
              </a:lnSpc>
              <a:spcBef>
                <a:spcPts val="0"/>
              </a:spcBef>
              <a:buNone/>
            </a:pPr>
            <a:r>
              <a:rPr lang="nl-NL" sz="2400"/>
              <a:t>&gt; Schooleigen wiskunde-visie</a:t>
            </a:r>
          </a:p>
          <a:p>
            <a:pPr marL="0" indent="0">
              <a:lnSpc>
                <a:spcPct val="110000"/>
              </a:lnSpc>
              <a:spcBef>
                <a:spcPts val="0"/>
              </a:spcBef>
              <a:buNone/>
            </a:pPr>
            <a:r>
              <a:rPr lang="nl-NL" sz="2400"/>
              <a:t>“Wiskundig kasteel”</a:t>
            </a:r>
          </a:p>
          <a:p>
            <a:pPr marL="0" indent="0">
              <a:lnSpc>
                <a:spcPct val="110000"/>
              </a:lnSpc>
              <a:spcBef>
                <a:spcPts val="0"/>
              </a:spcBef>
              <a:buNone/>
            </a:pPr>
            <a:endParaRPr lang="nl-NL" sz="2400"/>
          </a:p>
          <a:p>
            <a:pPr marL="0" indent="0">
              <a:lnSpc>
                <a:spcPct val="110000"/>
              </a:lnSpc>
              <a:spcBef>
                <a:spcPts val="0"/>
              </a:spcBef>
              <a:buNone/>
            </a:pPr>
            <a:r>
              <a:rPr lang="nl-NL" sz="2400"/>
              <a:t>2) Sterke didactiek </a:t>
            </a:r>
          </a:p>
          <a:p>
            <a:pPr marL="0" indent="0">
              <a:lnSpc>
                <a:spcPct val="110000"/>
              </a:lnSpc>
              <a:spcBef>
                <a:spcPts val="0"/>
              </a:spcBef>
              <a:buNone/>
            </a:pPr>
            <a:r>
              <a:rPr lang="nl-NL" sz="2400"/>
              <a:t>&gt; REKEN MAAR / SPEELLEERZONES  + REKENBEGRIPPEN KS </a:t>
            </a:r>
            <a:endParaRPr lang="nl-BE" sz="2400"/>
          </a:p>
        </p:txBody>
      </p:sp>
      <p:sp>
        <p:nvSpPr>
          <p:cNvPr id="4" name="Tijdelijke aanduiding voor inhoud 3">
            <a:extLst>
              <a:ext uri="{FF2B5EF4-FFF2-40B4-BE49-F238E27FC236}">
                <a16:creationId xmlns:a16="http://schemas.microsoft.com/office/drawing/2014/main" id="{807E2A95-7261-497A-B2EE-B74E612FCA6E}"/>
              </a:ext>
            </a:extLst>
          </p:cNvPr>
          <p:cNvSpPr>
            <a:spLocks noGrp="1"/>
          </p:cNvSpPr>
          <p:nvPr>
            <p:ph sz="half" idx="2"/>
          </p:nvPr>
        </p:nvSpPr>
        <p:spPr/>
        <p:txBody>
          <a:bodyPr>
            <a:normAutofit/>
          </a:bodyPr>
          <a:lstStyle/>
          <a:p>
            <a:r>
              <a:rPr lang="nl-NL" sz="2400"/>
              <a:t>2021 – 2022 </a:t>
            </a:r>
          </a:p>
          <a:p>
            <a:pPr>
              <a:buFontTx/>
              <a:buChar char="-"/>
            </a:pPr>
            <a:r>
              <a:rPr lang="nl-NL" sz="2400"/>
              <a:t>Nascholing </a:t>
            </a:r>
          </a:p>
          <a:p>
            <a:pPr marL="0" indent="0">
              <a:buNone/>
            </a:pPr>
            <a:r>
              <a:rPr lang="nl-NL" sz="2400"/>
              <a:t>Evalueren </a:t>
            </a:r>
          </a:p>
          <a:p>
            <a:pPr marL="0" indent="0">
              <a:buNone/>
            </a:pPr>
            <a:r>
              <a:rPr lang="nl-NL" sz="2400"/>
              <a:t>&gt; Visie b</a:t>
            </a:r>
            <a:r>
              <a:rPr lang="nl-BE" sz="2400"/>
              <a:t>reed evalueren</a:t>
            </a:r>
            <a:endParaRPr lang="nl-NL" sz="2400"/>
          </a:p>
          <a:p>
            <a:pPr marL="0" indent="0">
              <a:buNone/>
            </a:pPr>
            <a:endParaRPr lang="nl-BE" sz="2400"/>
          </a:p>
          <a:p>
            <a:pPr marL="0" indent="0">
              <a:buNone/>
            </a:pPr>
            <a:r>
              <a:rPr lang="nl-BE" sz="2400"/>
              <a:t>&gt; Meetkast + referentiematen</a:t>
            </a:r>
          </a:p>
        </p:txBody>
      </p:sp>
    </p:spTree>
    <p:extLst>
      <p:ext uri="{BB962C8B-B14F-4D97-AF65-F5344CB8AC3E}">
        <p14:creationId xmlns:p14="http://schemas.microsoft.com/office/powerpoint/2010/main" val="190692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AEB14-70BA-4119-85DA-C5BE582A96B3}"/>
              </a:ext>
            </a:extLst>
          </p:cNvPr>
          <p:cNvSpPr>
            <a:spLocks noGrp="1"/>
          </p:cNvSpPr>
          <p:nvPr>
            <p:ph type="title"/>
          </p:nvPr>
        </p:nvSpPr>
        <p:spPr/>
        <p:txBody>
          <a:bodyPr/>
          <a:lstStyle/>
          <a:p>
            <a:r>
              <a:rPr lang="nl-NL"/>
              <a:t>Aanpak van wiskunde doorheen de tijd</a:t>
            </a:r>
            <a:endParaRPr lang="nl-BE"/>
          </a:p>
        </p:txBody>
      </p:sp>
      <p:sp>
        <p:nvSpPr>
          <p:cNvPr id="3" name="Tijdelijke aanduiding voor inhoud 2">
            <a:extLst>
              <a:ext uri="{FF2B5EF4-FFF2-40B4-BE49-F238E27FC236}">
                <a16:creationId xmlns:a16="http://schemas.microsoft.com/office/drawing/2014/main" id="{407E836B-4450-4AA0-80EF-55AACDD3D7F3}"/>
              </a:ext>
            </a:extLst>
          </p:cNvPr>
          <p:cNvSpPr>
            <a:spLocks noGrp="1"/>
          </p:cNvSpPr>
          <p:nvPr>
            <p:ph idx="1"/>
          </p:nvPr>
        </p:nvSpPr>
        <p:spPr/>
        <p:txBody>
          <a:bodyPr/>
          <a:lstStyle/>
          <a:p>
            <a:r>
              <a:rPr lang="nl-NL" sz="3600"/>
              <a:t>2022 – 2023</a:t>
            </a:r>
          </a:p>
          <a:p>
            <a:pPr>
              <a:buFontTx/>
              <a:buChar char="-"/>
            </a:pPr>
            <a:r>
              <a:rPr lang="nl-NL" sz="3600"/>
              <a:t>Afwerking en borgen van ons traject</a:t>
            </a:r>
          </a:p>
          <a:p>
            <a:pPr>
              <a:buFontTx/>
              <a:buChar char="-"/>
            </a:pPr>
            <a:r>
              <a:rPr lang="nl-NL" sz="3600"/>
              <a:t>Opstart ‘</a:t>
            </a:r>
            <a:r>
              <a:rPr lang="nl-NL" sz="3600" err="1"/>
              <a:t>wero</a:t>
            </a:r>
            <a:r>
              <a:rPr lang="nl-NL" sz="3600"/>
              <a:t>’</a:t>
            </a:r>
          </a:p>
          <a:p>
            <a:pPr marL="0" indent="0">
              <a:buNone/>
            </a:pPr>
            <a:endParaRPr lang="nl-NL"/>
          </a:p>
          <a:p>
            <a:pPr marL="0" indent="0">
              <a:buNone/>
            </a:pPr>
            <a:r>
              <a:rPr lang="nl-NL"/>
              <a:t> </a:t>
            </a:r>
            <a:endParaRPr lang="nl-BE"/>
          </a:p>
        </p:txBody>
      </p:sp>
    </p:spTree>
    <p:extLst>
      <p:ext uri="{BB962C8B-B14F-4D97-AF65-F5344CB8AC3E}">
        <p14:creationId xmlns:p14="http://schemas.microsoft.com/office/powerpoint/2010/main" val="348374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5AF2D-7070-4538-ADD9-C54F63BF065D}"/>
              </a:ext>
            </a:extLst>
          </p:cNvPr>
          <p:cNvSpPr>
            <a:spLocks noGrp="1"/>
          </p:cNvSpPr>
          <p:nvPr>
            <p:ph type="title"/>
          </p:nvPr>
        </p:nvSpPr>
        <p:spPr/>
        <p:txBody>
          <a:bodyPr>
            <a:normAutofit/>
          </a:bodyPr>
          <a:lstStyle/>
          <a:p>
            <a:r>
              <a:rPr lang="nl-NL"/>
              <a:t>ZILL: ORIËNTATIE OP WISKUNDIG DENKEN</a:t>
            </a:r>
            <a:br>
              <a:rPr lang="nl-NL"/>
            </a:br>
            <a:endParaRPr lang="nl-NL" sz="1800">
              <a:ea typeface="Calibri"/>
              <a:cs typeface="Calibri"/>
            </a:endParaRPr>
          </a:p>
        </p:txBody>
      </p:sp>
      <p:pic>
        <p:nvPicPr>
          <p:cNvPr id="4" name="Afbeelding 3">
            <a:extLst>
              <a:ext uri="{FF2B5EF4-FFF2-40B4-BE49-F238E27FC236}">
                <a16:creationId xmlns:a16="http://schemas.microsoft.com/office/drawing/2014/main" id="{0DA0FD0A-5732-42FF-85D9-044EF0D97712}"/>
              </a:ext>
            </a:extLst>
          </p:cNvPr>
          <p:cNvPicPr>
            <a:picLocks noChangeAspect="1"/>
          </p:cNvPicPr>
          <p:nvPr/>
        </p:nvPicPr>
        <p:blipFill>
          <a:blip r:embed="rId2"/>
          <a:stretch>
            <a:fillRect/>
          </a:stretch>
        </p:blipFill>
        <p:spPr>
          <a:xfrm>
            <a:off x="1426067" y="1839499"/>
            <a:ext cx="9339309" cy="4714067"/>
          </a:xfrm>
          <a:prstGeom prst="rect">
            <a:avLst/>
          </a:prstGeom>
        </p:spPr>
      </p:pic>
      <p:pic>
        <p:nvPicPr>
          <p:cNvPr id="2050" name="Picture 2" descr="Breng Zill tot leven met Zwijsen">
            <a:extLst>
              <a:ext uri="{FF2B5EF4-FFF2-40B4-BE49-F238E27FC236}">
                <a16:creationId xmlns:a16="http://schemas.microsoft.com/office/drawing/2014/main" id="{4DD6D589-5E6A-4DFF-B473-260FBA18E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058" y="566229"/>
            <a:ext cx="4410075"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0B91405-0499-4CDB-C8C2-ECC750F3620D}"/>
              </a:ext>
            </a:extLst>
          </p:cNvPr>
          <p:cNvSpPr txBox="1"/>
          <p:nvPr/>
        </p:nvSpPr>
        <p:spPr>
          <a:xfrm>
            <a:off x="3719444" y="2107095"/>
            <a:ext cx="89165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4"/>
              </a:rPr>
              <a:t>https://zill.katholiekonderwijs.vlaanderen/#!/leerinhoud/WD</a:t>
            </a:r>
            <a:r>
              <a:rPr lang="en-US" sz="1400"/>
              <a:t> </a:t>
            </a:r>
            <a:endParaRPr lang="nl-NL" sz="1400">
              <a:ea typeface="Calibri"/>
              <a:cs typeface="Calibri"/>
            </a:endParaRPr>
          </a:p>
        </p:txBody>
      </p:sp>
    </p:spTree>
    <p:extLst>
      <p:ext uri="{BB962C8B-B14F-4D97-AF65-F5344CB8AC3E}">
        <p14:creationId xmlns:p14="http://schemas.microsoft.com/office/powerpoint/2010/main" val="5069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09C11-7F03-41F6-A33C-CEF5920C4F61}"/>
              </a:ext>
            </a:extLst>
          </p:cNvPr>
          <p:cNvSpPr>
            <a:spLocks noGrp="1"/>
          </p:cNvSpPr>
          <p:nvPr>
            <p:ph type="title"/>
          </p:nvPr>
        </p:nvSpPr>
        <p:spPr/>
        <p:txBody>
          <a:bodyPr/>
          <a:lstStyle/>
          <a:p>
            <a:r>
              <a:rPr lang="nl-NL"/>
              <a:t>WISKUNDIG KASTEEL</a:t>
            </a:r>
            <a:endParaRPr lang="nl-BE"/>
          </a:p>
        </p:txBody>
      </p:sp>
      <p:pic>
        <p:nvPicPr>
          <p:cNvPr id="9" name="Tijdelijke aanduiding voor inhoud 8">
            <a:extLst>
              <a:ext uri="{FF2B5EF4-FFF2-40B4-BE49-F238E27FC236}">
                <a16:creationId xmlns:a16="http://schemas.microsoft.com/office/drawing/2014/main" id="{FEE8E1E1-892F-429B-BE8A-806B7ED2767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1180" y="1438182"/>
            <a:ext cx="8101339" cy="5336241"/>
          </a:xfrm>
        </p:spPr>
      </p:pic>
    </p:spTree>
    <p:extLst>
      <p:ext uri="{BB962C8B-B14F-4D97-AF65-F5344CB8AC3E}">
        <p14:creationId xmlns:p14="http://schemas.microsoft.com/office/powerpoint/2010/main" val="280301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skundige visie 2022">
            <a:hlinkClick r:id="" action="ppaction://media"/>
            <a:extLst>
              <a:ext uri="{FF2B5EF4-FFF2-40B4-BE49-F238E27FC236}">
                <a16:creationId xmlns:a16="http://schemas.microsoft.com/office/drawing/2014/main" id="{C5F4F01A-4EA0-4674-9E8D-578682659D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01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53070-B5DB-4343-812B-DB49EF470E91}"/>
              </a:ext>
            </a:extLst>
          </p:cNvPr>
          <p:cNvSpPr>
            <a:spLocks noGrp="1"/>
          </p:cNvSpPr>
          <p:nvPr>
            <p:ph type="title"/>
          </p:nvPr>
        </p:nvSpPr>
        <p:spPr/>
        <p:txBody>
          <a:bodyPr/>
          <a:lstStyle/>
          <a:p>
            <a:r>
              <a:rPr lang="nl-NL"/>
              <a:t>KS: geïntegreerde aanpak </a:t>
            </a:r>
            <a:endParaRPr lang="nl-BE"/>
          </a:p>
        </p:txBody>
      </p:sp>
      <p:sp>
        <p:nvSpPr>
          <p:cNvPr id="3" name="Tijdelijke aanduiding voor inhoud 2">
            <a:extLst>
              <a:ext uri="{FF2B5EF4-FFF2-40B4-BE49-F238E27FC236}">
                <a16:creationId xmlns:a16="http://schemas.microsoft.com/office/drawing/2014/main" id="{9E3C0390-70BD-4300-8D79-E2F6B71C12AE}"/>
              </a:ext>
            </a:extLst>
          </p:cNvPr>
          <p:cNvSpPr>
            <a:spLocks noGrp="1"/>
          </p:cNvSpPr>
          <p:nvPr>
            <p:ph idx="1"/>
          </p:nvPr>
        </p:nvSpPr>
        <p:spPr/>
        <p:txBody>
          <a:bodyPr>
            <a:normAutofit lnSpcReduction="10000"/>
          </a:bodyPr>
          <a:lstStyle/>
          <a:p>
            <a:pPr>
              <a:spcBef>
                <a:spcPts val="0"/>
              </a:spcBef>
            </a:pPr>
            <a:r>
              <a:rPr lang="nl-BE" sz="2400"/>
              <a:t>THEMAFICHE </a:t>
            </a:r>
          </a:p>
          <a:p>
            <a:pPr marL="457200" indent="-457200">
              <a:spcBef>
                <a:spcPts val="0"/>
              </a:spcBef>
              <a:buAutoNum type="arabicPeriod"/>
            </a:pPr>
            <a:r>
              <a:rPr lang="nl-BE" sz="2400"/>
              <a:t>Brainstorm (mogelijks) / Doel / Context</a:t>
            </a:r>
          </a:p>
          <a:p>
            <a:pPr marL="457200" indent="-457200">
              <a:spcBef>
                <a:spcPts val="0"/>
              </a:spcBef>
              <a:buAutoNum type="arabicPeriod"/>
            </a:pPr>
            <a:r>
              <a:rPr lang="nl-BE" sz="2400"/>
              <a:t>Focusdoelen </a:t>
            </a:r>
          </a:p>
          <a:p>
            <a:pPr marL="0" indent="0">
              <a:spcBef>
                <a:spcPts val="0"/>
              </a:spcBef>
              <a:buNone/>
            </a:pPr>
            <a:endParaRPr lang="nl-BE" sz="2400"/>
          </a:p>
          <a:p>
            <a:pPr>
              <a:spcBef>
                <a:spcPts val="0"/>
              </a:spcBef>
            </a:pPr>
            <a:r>
              <a:rPr lang="nl-NL" sz="2400"/>
              <a:t>SPEELLEERZONES </a:t>
            </a:r>
          </a:p>
          <a:p>
            <a:pPr marL="0" indent="0">
              <a:spcBef>
                <a:spcPts val="0"/>
              </a:spcBef>
              <a:buNone/>
            </a:pPr>
            <a:r>
              <a:rPr lang="nl-NL" sz="2400"/>
              <a:t>Verrijking per hoek</a:t>
            </a:r>
          </a:p>
          <a:p>
            <a:pPr marL="0" indent="0">
              <a:spcBef>
                <a:spcPts val="0"/>
              </a:spcBef>
              <a:buNone/>
            </a:pPr>
            <a:endParaRPr lang="nl-NL" sz="2400"/>
          </a:p>
          <a:p>
            <a:pPr>
              <a:spcBef>
                <a:spcPts val="0"/>
              </a:spcBef>
            </a:pPr>
            <a:r>
              <a:rPr lang="nl-NL" sz="2400"/>
              <a:t>ACTIVITEITENFICHES</a:t>
            </a:r>
          </a:p>
          <a:p>
            <a:pPr marL="0" indent="0">
              <a:spcBef>
                <a:spcPts val="0"/>
              </a:spcBef>
              <a:buNone/>
            </a:pPr>
            <a:r>
              <a:rPr lang="nl-NL" sz="2400"/>
              <a:t>Vb. godsdienstles  </a:t>
            </a:r>
          </a:p>
          <a:p>
            <a:pPr marL="0" indent="0">
              <a:spcBef>
                <a:spcPts val="0"/>
              </a:spcBef>
              <a:buNone/>
            </a:pPr>
            <a:endParaRPr lang="nl-NL" sz="2400"/>
          </a:p>
          <a:p>
            <a:pPr>
              <a:spcBef>
                <a:spcPts val="0"/>
              </a:spcBef>
            </a:pPr>
            <a:r>
              <a:rPr lang="nl-NL" sz="2400"/>
              <a:t>SCREENING = leerlijn </a:t>
            </a:r>
            <a:endParaRPr lang="nl-BE" sz="2400"/>
          </a:p>
        </p:txBody>
      </p:sp>
    </p:spTree>
    <p:extLst>
      <p:ext uri="{BB962C8B-B14F-4D97-AF65-F5344CB8AC3E}">
        <p14:creationId xmlns:p14="http://schemas.microsoft.com/office/powerpoint/2010/main" val="17092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eve onderwerpen, 16 x 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0525749_TF03462902_TF03462902" id="{B7C2723D-17BF-4B6F-9B73-075EE8BACA67}" vid="{2819DDAE-0280-4038-AFD5-620239D05CD1}"/>
    </a:ext>
  </a:extLst>
</a:theme>
</file>

<file path=ppt/theme/theme2.xml><?xml version="1.0" encoding="utf-8"?>
<a:theme xmlns:a="http://schemas.openxmlformats.org/drawingml/2006/main" name="Office-thema">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47d6805-a26d-416b-a021-3aaa54a4e7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1421C1EF25CB4A8FE41B2B27491539" ma:contentTypeVersion="15" ma:contentTypeDescription="Een nieuw document maken." ma:contentTypeScope="" ma:versionID="6db34a1c0828a04b2de429f2f7b575d2">
  <xsd:schema xmlns:xsd="http://www.w3.org/2001/XMLSchema" xmlns:xs="http://www.w3.org/2001/XMLSchema" xmlns:p="http://schemas.microsoft.com/office/2006/metadata/properties" xmlns:ns3="347d6805-a26d-416b-a021-3aaa54a4e7bf" targetNamespace="http://schemas.microsoft.com/office/2006/metadata/properties" ma:root="true" ma:fieldsID="d4a9ff09526ee239d1dbbc4c53b7c09e" ns3:_="">
    <xsd:import namespace="347d6805-a26d-416b-a021-3aaa54a4e7b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ObjectDetectorVersions" minOccurs="0"/>
                <xsd:element ref="ns3:MediaServiceSystemTag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d6805-a26d-416b-a021-3aaa54a4e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09BA70-06C1-4758-8CEE-C6B6BA900207}">
  <ds:schemaRefs>
    <ds:schemaRef ds:uri="http://schemas.microsoft.com/sharepoint/v3/contenttype/forms"/>
  </ds:schemaRefs>
</ds:datastoreItem>
</file>

<file path=customXml/itemProps2.xml><?xml version="1.0" encoding="utf-8"?>
<ds:datastoreItem xmlns:ds="http://schemas.openxmlformats.org/officeDocument/2006/customXml" ds:itemID="{C72A020C-81F8-41E0-BFD4-43A8E4B9BADC}">
  <ds:schemaRefs>
    <ds:schemaRef ds:uri="http://purl.org/dc/terms/"/>
    <ds:schemaRef ds:uri="http://purl.org/dc/dcmitype/"/>
    <ds:schemaRef ds:uri="http://schemas.microsoft.com/office/2006/metadata/propertie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347d6805-a26d-416b-a021-3aaa54a4e7bf"/>
  </ds:schemaRefs>
</ds:datastoreItem>
</file>

<file path=customXml/itemProps3.xml><?xml version="1.0" encoding="utf-8"?>
<ds:datastoreItem xmlns:ds="http://schemas.openxmlformats.org/officeDocument/2006/customXml" ds:itemID="{CE4350B4-DE0B-46B9-AEBC-796BE8F86D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7d6805-a26d-416b-a021-3aaa54a4e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met educatieve onderwerpen, ontwerp met schoolbordillustratie (breedbeeld)</Template>
  <TotalTime>0</TotalTime>
  <Words>1883</Words>
  <Application>Microsoft Office PowerPoint</Application>
  <PresentationFormat>Breedbeeld</PresentationFormat>
  <Paragraphs>174</Paragraphs>
  <Slides>26</Slides>
  <Notes>2</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Wingdings</vt:lpstr>
      <vt:lpstr>Educatieve onderwerpen, 16 x 9</vt:lpstr>
      <vt:lpstr>Tussentijds bezoek inspectie - 24/09/2024</vt:lpstr>
      <vt:lpstr>BASISVAARDIGHEDEN WISKUNDE</vt:lpstr>
      <vt:lpstr>WAAROM DIT THEMA?</vt:lpstr>
      <vt:lpstr>Aanpak van wiskunde doorheen de tijd (Ondersteuning KOV – Fabienne Buzzi)</vt:lpstr>
      <vt:lpstr>Aanpak van wiskunde doorheen de tijd</vt:lpstr>
      <vt:lpstr>ZILL: ORIËNTATIE OP WISKUNDIG DENKEN </vt:lpstr>
      <vt:lpstr>WISKUNDIG KASTEEL</vt:lpstr>
      <vt:lpstr>PowerPoint-presentatie</vt:lpstr>
      <vt:lpstr>KS: geïntegreerde aanpak </vt:lpstr>
      <vt:lpstr>REKENBEGRIPPEN KS</vt:lpstr>
      <vt:lpstr>KS: rekentesten</vt:lpstr>
      <vt:lpstr>LS: “Dag-starters” i.f.v. het automatiseren </vt:lpstr>
      <vt:lpstr>LS: afsprakenkader </vt:lpstr>
      <vt:lpstr>LS: Differentiatie: “4 – sporenbeleid” 1e graad</vt:lpstr>
      <vt:lpstr>LS: Differentiatie: “4 – sporenbeleid” 2e graad</vt:lpstr>
      <vt:lpstr>LS: Differentiatie: “4 – sporenbeleid” 3e graad</vt:lpstr>
      <vt:lpstr>LS: afsprakenkader </vt:lpstr>
      <vt:lpstr>LS: afsprakenkader </vt:lpstr>
      <vt:lpstr>LS: afsprakenkader </vt:lpstr>
      <vt:lpstr>LS: afsprakenkader </vt:lpstr>
      <vt:lpstr>LS: afsprakenkader </vt:lpstr>
      <vt:lpstr>LS: afsprakenkader </vt:lpstr>
      <vt:lpstr>PowerPoint-presentatie</vt:lpstr>
      <vt:lpstr>LS: zorg en LVS wiskunde</vt:lpstr>
      <vt:lpstr>BREED EVALUEREN Document(en)inzage</vt:lpstr>
      <vt:lpstr>Informatiebronnen die geraadpleegd kunnen worden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Tussentijds bezoek inspectie</dc:title>
  <dc:creator>Directie 't Luikertje</dc:creator>
  <cp:lastModifiedBy>Directie 't Luikertje</cp:lastModifiedBy>
  <cp:revision>98</cp:revision>
  <cp:lastPrinted>2024-09-12T11:26:11Z</cp:lastPrinted>
  <dcterms:created xsi:type="dcterms:W3CDTF">2024-09-09T17:36:19Z</dcterms:created>
  <dcterms:modified xsi:type="dcterms:W3CDTF">2024-09-20T12:22:53Z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0x0101009E1421C1EF25CB4A8FE41B2B27491539</vt:lpwstr>
  </property>
  <property fmtid="{D5CDD505-2E9C-101B-9397-08002B2CF9AE}" pid="3" name="MediaServiceImageTags">
    <vt:lpwstr/>
  </property>
</Properties>
</file>