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1011" r:id="rId6"/>
    <p:sldId id="1012" r:id="rId7"/>
    <p:sldId id="1004" r:id="rId8"/>
    <p:sldId id="1005" r:id="rId9"/>
    <p:sldId id="1006" r:id="rId10"/>
    <p:sldId id="1007" r:id="rId11"/>
    <p:sldId id="1008" r:id="rId12"/>
    <p:sldId id="1009" r:id="rId13"/>
    <p:sldId id="1010" r:id="rId14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51FA17-6DA7-4819-81F8-87D790536A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33AB40F-5DBA-45EA-819E-0597E2EDCD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E48FA3C-61B1-4A12-AB98-9EAAE37D3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3B3D-6918-4424-9B22-ABEC2E63D1AA}" type="datetimeFigureOut">
              <a:rPr lang="nl-BE" smtClean="0"/>
              <a:t>8/03/2023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ACEA9CF-9BDD-4195-9EF1-BF7F9B32C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20A0401-7986-4EAD-9D10-2D25E98DB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D009-37BC-473B-B53A-E25F337A774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39793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5B286E-F083-4E8D-8330-FE29325A2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7CA12EC-D66B-42AD-A778-752983B013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98CC81E-9EAB-4DDA-A66C-EDB8D3D1C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3B3D-6918-4424-9B22-ABEC2E63D1AA}" type="datetimeFigureOut">
              <a:rPr lang="nl-BE" smtClean="0"/>
              <a:t>8/03/2023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FFEE9EB-C4FD-4F1A-8368-EEA87FE7D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75847E8-1E8F-443D-AB36-09A59D6C1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D009-37BC-473B-B53A-E25F337A774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4525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37C786A-EA09-4D71-8C6A-1221C8430F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4BA3211-C502-414C-BC77-3046FE6B97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81A88CC-4922-4990-8586-D44B72559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3B3D-6918-4424-9B22-ABEC2E63D1AA}" type="datetimeFigureOut">
              <a:rPr lang="nl-BE" smtClean="0"/>
              <a:t>8/03/2023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65E21F1-BDFA-4DF4-A8D6-B28B0F0E5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8A3E4EF-DEC4-4406-A9CA-196F3A85D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D009-37BC-473B-B53A-E25F337A774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5617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F0BF03-2FCB-49BD-8A75-0F9DF81F7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813933-4AFA-4CD6-AD6A-0B5F6D7F6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F25F95D-BC7F-408D-83D1-11249D572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3B3D-6918-4424-9B22-ABEC2E63D1AA}" type="datetimeFigureOut">
              <a:rPr lang="nl-BE" smtClean="0"/>
              <a:t>8/03/2023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49EB03E-5F75-417A-A85F-BE21EEFDB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B65F9BE-D5AD-4AD2-80A5-65C0198DD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D009-37BC-473B-B53A-E25F337A774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25110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215016-C588-467C-943A-0F04441C8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F6690AD-70C8-42AB-B568-55CBE038D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9A68B5-5A51-432A-976B-BAB1A3DC3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3B3D-6918-4424-9B22-ABEC2E63D1AA}" type="datetimeFigureOut">
              <a:rPr lang="nl-BE" smtClean="0"/>
              <a:t>8/03/2023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3C39920-A559-402D-8253-9E0122AFA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006DAF5-47DD-4A4D-90BA-BAD313045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D009-37BC-473B-B53A-E25F337A774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0479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3DE6E1-8349-4C71-B0AC-5E03B7984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015184-7B2B-4972-9B86-D4F1347BEB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93CD773-1DD3-4C44-BE1D-F44D0A6994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48BCCA3-9340-4EDD-9FFC-C0213E325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3B3D-6918-4424-9B22-ABEC2E63D1AA}" type="datetimeFigureOut">
              <a:rPr lang="nl-BE" smtClean="0"/>
              <a:t>8/03/2023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2531078-19E7-4AC9-9652-CE6D95CF3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D03F647-A723-426B-8677-82EBEF881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D009-37BC-473B-B53A-E25F337A774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0827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4A3265-99CE-4419-85C7-986BA405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6B6CB02-57ED-456A-8FE5-5158A9AEE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DFAE4CF-639B-4D2F-A8A9-DF2E2236AC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EA5F590-C133-4849-8600-894AF85440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9264EEC-4E6B-4EE4-B2D0-360C2CB7E9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85E8FA3-CD5F-40BB-B159-223B3DFEA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3B3D-6918-4424-9B22-ABEC2E63D1AA}" type="datetimeFigureOut">
              <a:rPr lang="nl-BE" smtClean="0"/>
              <a:t>8/03/2023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7BE792E-0421-4D21-9465-DEE05310B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9CD29DC-BBBE-4601-968F-A0CCF80CE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D009-37BC-473B-B53A-E25F337A774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97818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014B8D-C47E-4F69-AB47-71A938CCA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CADF339-20A5-4CBE-BB49-FE4F2281C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3B3D-6918-4424-9B22-ABEC2E63D1AA}" type="datetimeFigureOut">
              <a:rPr lang="nl-BE" smtClean="0"/>
              <a:t>8/03/2023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130F0A2-8F45-43E1-85DB-0E2454978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AC4E40A-DCE6-430C-98C7-B8628AF0A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D009-37BC-473B-B53A-E25F337A774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68549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8EEB7E6-A6E2-4BDB-ABA5-0928C5F27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3B3D-6918-4424-9B22-ABEC2E63D1AA}" type="datetimeFigureOut">
              <a:rPr lang="nl-BE" smtClean="0"/>
              <a:t>8/03/2023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97D0892-08F8-4671-912A-7AE890D37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4B6090D-C575-4739-AF3F-7D4E26A88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D009-37BC-473B-B53A-E25F337A774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60188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C4A74A-192A-4729-87FE-F477C4F0C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02D47A-90A5-494F-922F-E714C21ED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FCD92EF-28D3-460D-A12C-9464CE826E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1C839E7-F89F-46CA-AD58-10F449C99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3B3D-6918-4424-9B22-ABEC2E63D1AA}" type="datetimeFigureOut">
              <a:rPr lang="nl-BE" smtClean="0"/>
              <a:t>8/03/2023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7E246ED-6D5B-4EB5-83FD-9303A0A57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C01AB19-D407-485D-A54C-676B0DE02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D009-37BC-473B-B53A-E25F337A774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09949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3A8D64-DC37-4E3F-B11C-B7B21BE9E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9F52B30-70F6-4D0A-A656-91B95F2BA1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F2507DE-AFE4-4B82-9C2D-69EFCCF3B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0CC548D-3C7D-4658-BA14-4AF99B0F4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3B3D-6918-4424-9B22-ABEC2E63D1AA}" type="datetimeFigureOut">
              <a:rPr lang="nl-BE" smtClean="0"/>
              <a:t>8/03/2023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26CE33D-A892-4494-8A55-B50C33577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D0D11BD-E451-4299-A480-9C846ADDC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D009-37BC-473B-B53A-E25F337A774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26123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3ECC8B4-A116-48B0-8947-211D7C1D4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89A23C3-F8ED-41A1-9E1A-23C11F4952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6D64E20-7139-463D-8825-2442D13ACD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D3B3D-6918-4424-9B22-ABEC2E63D1AA}" type="datetimeFigureOut">
              <a:rPr lang="nl-BE" smtClean="0"/>
              <a:t>8/03/2023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1E62BA-8BC8-4421-BDF8-945E478F23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AE4F957-6B4F-41D3-BEE0-CD0E1428DC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7D009-37BC-473B-B53A-E25F337A774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12636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1A8E45-327B-414D-A18F-BF419F1861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IDP afspraken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D55A35E-6B4B-4EA6-ABA6-60A8E9CE6A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/>
              <a:t>Welke klas focust met welke activiteit op een doel dat iets minder uit de IDP resultaten kwam?</a:t>
            </a:r>
          </a:p>
        </p:txBody>
      </p:sp>
    </p:spTree>
    <p:extLst>
      <p:ext uri="{BB962C8B-B14F-4D97-AF65-F5344CB8AC3E}">
        <p14:creationId xmlns:p14="http://schemas.microsoft.com/office/powerpoint/2010/main" val="2945373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70047C-0BC1-1BB7-36CF-60A5AB38C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700" dirty="0"/>
              <a:t>SEgb1: gevoelens en behoeften bij zichzelf en anderen beleven, aanvaarden, herkennen en in taal uitdrukken.</a:t>
            </a:r>
            <a:endParaRPr lang="nl-BE" sz="27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F22FB-6871-C367-9018-8DB95FE84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Verhaal ‘de </a:t>
            </a:r>
            <a:r>
              <a:rPr lang="nl-NL" dirty="0" err="1"/>
              <a:t>heppiepiet</a:t>
            </a:r>
            <a:r>
              <a:rPr lang="nl-NL" dirty="0"/>
              <a:t>’. 3KK</a:t>
            </a:r>
          </a:p>
          <a:p>
            <a:r>
              <a:rPr lang="nl-NL" strike="sngStrike" dirty="0"/>
              <a:t>Smileys gebruiken</a:t>
            </a:r>
          </a:p>
          <a:p>
            <a:r>
              <a:rPr lang="nl-NL" dirty="0" err="1"/>
              <a:t>Hinkelpad</a:t>
            </a:r>
            <a:r>
              <a:rPr lang="nl-NL" dirty="0"/>
              <a:t> 5 en 6L</a:t>
            </a:r>
          </a:p>
          <a:p>
            <a:r>
              <a:rPr lang="nl-NL" strike="sngStrike" dirty="0"/>
              <a:t>Foto’s koppelen aan muziekfragmenten</a:t>
            </a:r>
          </a:p>
          <a:p>
            <a:r>
              <a:rPr lang="nl-NL" strike="sngStrike" dirty="0"/>
              <a:t>Kwaliteitenspel. </a:t>
            </a:r>
            <a:endParaRPr lang="nl-BE" strike="sngStrike" dirty="0"/>
          </a:p>
        </p:txBody>
      </p:sp>
    </p:spTree>
    <p:extLst>
      <p:ext uri="{BB962C8B-B14F-4D97-AF65-F5344CB8AC3E}">
        <p14:creationId xmlns:p14="http://schemas.microsoft.com/office/powerpoint/2010/main" val="1986096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3E4A9E-6B69-836F-9F94-A14C30753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IDP 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CF2FF2-356D-278B-FDAF-6F796A459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900" dirty="0"/>
              <a:t>De gevalideerde toetsen en gestandaardiseerde proeven geven de school de mogelijkheid om zichzelf te vergelijken met andere scholen in Vlaanderen en met de referentiegroep. </a:t>
            </a:r>
          </a:p>
          <a:p>
            <a:pPr marL="0" indent="0">
              <a:buNone/>
            </a:pPr>
            <a:endParaRPr lang="nl-NL" sz="2900" dirty="0"/>
          </a:p>
          <a:p>
            <a:r>
              <a:rPr lang="nl-NL" sz="2900" dirty="0"/>
              <a:t>Aan de hand van de data in de rapporten kan een team aan de slag met deze resultaten om de interne kwaliteit van de school verder te ontwikkelen.</a:t>
            </a:r>
            <a:endParaRPr lang="nl-BE" sz="2900" dirty="0"/>
          </a:p>
        </p:txBody>
      </p:sp>
    </p:spTree>
    <p:extLst>
      <p:ext uri="{BB962C8B-B14F-4D97-AF65-F5344CB8AC3E}">
        <p14:creationId xmlns:p14="http://schemas.microsoft.com/office/powerpoint/2010/main" val="1359752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700D5A-7C64-C0E6-EFA8-6CAB4696D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IDP4 M&amp;M</a:t>
            </a:r>
            <a:endParaRPr lang="nl-BE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328D171-6811-7B48-A2F3-EF06A5D71F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981200" y="1363417"/>
            <a:ext cx="7931224" cy="6848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nl-BE" altLang="nl-BE" sz="2000" dirty="0">
                <a:ea typeface="Calibri" panose="020F0502020204030204" pitchFamily="34" charset="0"/>
              </a:rPr>
              <a:t>W&amp;T was in het algemeen erg goed!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nl-BE" altLang="nl-BE" sz="2000" dirty="0">
              <a:ea typeface="Calibri" panose="020F050202020403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nl-BE" altLang="nl-BE" sz="2000" dirty="0">
                <a:ea typeface="Calibri" panose="020F0502020204030204" pitchFamily="34" charset="0"/>
              </a:rPr>
              <a:t>De leerlingen behalen betere resultaten voor mens, dan voor maatschappij.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nl-BE" altLang="nl-BE" sz="2000" dirty="0">
              <a:ea typeface="Calibri" panose="020F050202020403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nl-BE" altLang="nl-BE" sz="2000" dirty="0">
                <a:ea typeface="Calibri" panose="020F0502020204030204" pitchFamily="34" charset="0"/>
              </a:rPr>
              <a:t>IDP had als focus bij het onderdeel maatschappij: oriëntatie op de samenleving.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nl-BE" altLang="nl-BE" sz="2000" dirty="0"/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nl-BE" altLang="nl-BE" sz="2000" dirty="0">
                <a:ea typeface="Calibri" panose="020F0502020204030204" pitchFamily="34" charset="0"/>
              </a:rPr>
              <a:t>De vragen rond solidariteit, </a:t>
            </a:r>
            <a:r>
              <a:rPr lang="nl-BE" altLang="nl-BE" sz="2000" dirty="0" err="1">
                <a:ea typeface="Calibri" panose="020F0502020204030204" pitchFamily="34" charset="0"/>
              </a:rPr>
              <a:t>regels&amp;afspraken</a:t>
            </a:r>
            <a:r>
              <a:rPr lang="nl-BE" altLang="nl-BE" sz="2000" dirty="0">
                <a:ea typeface="Calibri" panose="020F0502020204030204" pitchFamily="34" charset="0"/>
              </a:rPr>
              <a:t>, </a:t>
            </a:r>
            <a:r>
              <a:rPr lang="nl-BE" altLang="nl-BE" sz="2000" dirty="0" err="1">
                <a:ea typeface="Calibri" panose="020F0502020204030204" pitchFamily="34" charset="0"/>
              </a:rPr>
              <a:t>organisaties&amp;verenigingen</a:t>
            </a:r>
            <a:r>
              <a:rPr lang="nl-BE" altLang="nl-BE" sz="2000" dirty="0">
                <a:ea typeface="Calibri" panose="020F0502020204030204" pitchFamily="34" charset="0"/>
              </a:rPr>
              <a:t> scoorden </a:t>
            </a:r>
            <a:r>
              <a:rPr lang="nl-BE" altLang="nl-BE" sz="2000" b="1" dirty="0">
                <a:ea typeface="Calibri" panose="020F0502020204030204" pitchFamily="34" charset="0"/>
              </a:rPr>
              <a:t>hoog</a:t>
            </a:r>
            <a:r>
              <a:rPr lang="nl-BE" altLang="nl-BE" sz="2000" dirty="0">
                <a:ea typeface="Calibri" panose="020F0502020204030204" pitchFamily="34" charset="0"/>
              </a:rPr>
              <a:t>.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nl-BE" altLang="nl-BE" sz="2000" dirty="0">
                <a:ea typeface="Calibri" panose="020F0502020204030204" pitchFamily="34" charset="0"/>
              </a:rPr>
              <a:t> De school nam reeds volgende acties: schooleigen bladwijzers, schoolregels besproken in/door de kinderraad, pastorale werking. </a:t>
            </a:r>
            <a:endParaRPr lang="nl-BE" altLang="nl-BE" sz="2000" dirty="0"/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nl-BE" altLang="nl-BE" sz="2000" dirty="0">
              <a:ea typeface="Calibri" panose="020F050202020403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nl-BE" altLang="nl-BE" sz="2000" dirty="0">
                <a:ea typeface="Calibri" panose="020F0502020204030204" pitchFamily="34" charset="0"/>
              </a:rPr>
              <a:t>De vragen met als focus </a:t>
            </a:r>
            <a:r>
              <a:rPr lang="nl-BE" altLang="nl-BE" sz="2000" dirty="0" err="1">
                <a:ea typeface="Calibri" panose="020F0502020204030204" pitchFamily="34" charset="0"/>
              </a:rPr>
              <a:t>rechten&amp;plichten</a:t>
            </a:r>
            <a:r>
              <a:rPr lang="nl-BE" altLang="nl-BE" sz="2000" dirty="0">
                <a:ea typeface="Calibri" panose="020F0502020204030204" pitchFamily="34" charset="0"/>
              </a:rPr>
              <a:t>, migratie, levensonderhoud, kinderarbeid scoorden lager.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nl-BE" altLang="nl-BE" sz="11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nl-BE" altLang="nl-BE" sz="11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nl-BE" altLang="nl-BE" sz="11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nl-BE" altLang="nl-BE" sz="11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nl-BE" altLang="nl-BE" sz="11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nl-BE" altLang="nl-BE" sz="11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nl-BE" altLang="nl-BE" sz="11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nl-BE" altLang="nl-BE" sz="11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nl-BE" altLang="nl-BE" sz="11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nl-BE" altLang="nl-BE" sz="11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nl-BE" altLang="nl-BE" sz="11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nl-BE" altLang="nl-BE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226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9EF2D1-D567-FC3D-998D-AB85276FD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2400" dirty="0"/>
              <a:t>OWsa1: Ervaren, onderzoeken, vaststellen, illustreren hoe mensen op verschillende manieren samenleven en groepen vormen</a:t>
            </a:r>
            <a:endParaRPr lang="nl-BE" sz="24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B3CA4A-84D2-FBAF-2735-DFBDD5873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057400"/>
            <a:ext cx="8229600" cy="4525963"/>
          </a:xfrm>
        </p:spPr>
        <p:txBody>
          <a:bodyPr>
            <a:normAutofit/>
          </a:bodyPr>
          <a:lstStyle/>
          <a:p>
            <a:r>
              <a:rPr lang="nl-NL" strike="sngStrike" dirty="0"/>
              <a:t>Bezoek kerkhof en linken aan andere culturen</a:t>
            </a:r>
          </a:p>
          <a:p>
            <a:r>
              <a:rPr lang="nl-NL" strike="sngStrike" dirty="0"/>
              <a:t>Bejaardentehuis bezoeken + activiteiten KS</a:t>
            </a:r>
          </a:p>
          <a:p>
            <a:r>
              <a:rPr lang="nl-NL" dirty="0"/>
              <a:t>Werken rond gezinsvormen (diversiteit, gender,…). 6L</a:t>
            </a:r>
          </a:p>
          <a:p>
            <a:r>
              <a:rPr lang="nl-NL" strike="sngStrike" dirty="0"/>
              <a:t>Vanuit prentenboeken en </a:t>
            </a:r>
            <a:r>
              <a:rPr lang="nl-NL" strike="sngStrike" dirty="0" err="1"/>
              <a:t>actua</a:t>
            </a:r>
            <a:r>
              <a:rPr lang="nl-NL" strike="sngStrike" dirty="0"/>
              <a:t>: het thema oorlog.</a:t>
            </a:r>
          </a:p>
          <a:p>
            <a:r>
              <a:rPr lang="nl-NL" strike="sngStrike" dirty="0"/>
              <a:t>Verkiezingen (</a:t>
            </a:r>
            <a:r>
              <a:rPr lang="nl-NL" strike="sngStrike" dirty="0" err="1"/>
              <a:t>lln</a:t>
            </a:r>
            <a:r>
              <a:rPr lang="nl-NL" strike="sngStrike" dirty="0"/>
              <a:t> leren over democratie)</a:t>
            </a:r>
            <a:endParaRPr lang="nl-BE" strike="sngStrike" dirty="0"/>
          </a:p>
        </p:txBody>
      </p:sp>
    </p:spTree>
    <p:extLst>
      <p:ext uri="{BB962C8B-B14F-4D97-AF65-F5344CB8AC3E}">
        <p14:creationId xmlns:p14="http://schemas.microsoft.com/office/powerpoint/2010/main" val="1042678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CA5F1-619B-54E3-04C6-93DC7584B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2400" dirty="0"/>
              <a:t>OWsa2: Ervaren, onderzoeken, vaststellen, illustreren hoe mensen in hun levensonderhoud voorzien</a:t>
            </a:r>
            <a:endParaRPr lang="nl-BE" sz="24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EDCE33-17F7-5D48-C933-7C6BEF7A6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Proces van zaadje tot afgewerkt product 4L</a:t>
            </a:r>
          </a:p>
          <a:p>
            <a:r>
              <a:rPr lang="nl-NL" dirty="0"/>
              <a:t>Bezoek aan de wereldwinkel 5/6L kringwinkel 3L</a:t>
            </a:r>
          </a:p>
          <a:p>
            <a:r>
              <a:rPr lang="nl-NL" dirty="0"/>
              <a:t>Workshops bij vb. bakker (brood maken) 2L</a:t>
            </a:r>
          </a:p>
          <a:p>
            <a:r>
              <a:rPr lang="nl-NL" strike="sngStrike" dirty="0"/>
              <a:t>Beroepenbeurs/hobbybeurs.</a:t>
            </a:r>
            <a:endParaRPr lang="nl-BE" strike="sngStrike" dirty="0"/>
          </a:p>
        </p:txBody>
      </p:sp>
    </p:spTree>
    <p:extLst>
      <p:ext uri="{BB962C8B-B14F-4D97-AF65-F5344CB8AC3E}">
        <p14:creationId xmlns:p14="http://schemas.microsoft.com/office/powerpoint/2010/main" val="1422700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CE191E-75CF-C093-8BDB-73C7E8D2C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2400" dirty="0"/>
              <a:t>OWsa6: Ervaren, onderzoeken, vaststellen, illustreren hoe migratie een rol speelt bij de ontwikkeling van onze multiculturele samenleving en de meerwaarde hiervan inzien.</a:t>
            </a:r>
            <a:endParaRPr lang="nl-BE" sz="24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75BAE3D-ADA3-3BEB-ED0F-2876F3C36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trike="sngStrike" dirty="0"/>
              <a:t>Film “Marina’</a:t>
            </a:r>
          </a:p>
          <a:p>
            <a:r>
              <a:rPr lang="nl-NL" dirty="0"/>
              <a:t>21 februari: dag van de thuistaal: de hele school</a:t>
            </a:r>
          </a:p>
          <a:p>
            <a:r>
              <a:rPr lang="nl-NL" strike="sngStrike" dirty="0"/>
              <a:t>Werken rond </a:t>
            </a:r>
            <a:r>
              <a:rPr lang="nl-NL" strike="sngStrike" dirty="0" err="1"/>
              <a:t>actua</a:t>
            </a:r>
            <a:r>
              <a:rPr lang="nl-NL" strike="sngStrike" dirty="0"/>
              <a:t> (bv. Oekraïne) =&gt; klasgesprekken. </a:t>
            </a:r>
            <a:endParaRPr lang="nl-BE" strike="sngStrike" dirty="0"/>
          </a:p>
        </p:txBody>
      </p:sp>
    </p:spTree>
    <p:extLst>
      <p:ext uri="{BB962C8B-B14F-4D97-AF65-F5344CB8AC3E}">
        <p14:creationId xmlns:p14="http://schemas.microsoft.com/office/powerpoint/2010/main" val="2199639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39D085-45D5-19DB-59C8-E53D4697F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2400" dirty="0"/>
              <a:t>OWsa8: Het belang van de fundamentele rechten van de mens en de rechten van het kind illustreren en daarbij ervaren en inzien dat rechten en plichten complementair zijn. </a:t>
            </a:r>
            <a:endParaRPr lang="nl-BE" sz="24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93B9CC-1D40-EAD6-B031-75C317CF0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Project: </a:t>
            </a:r>
            <a:r>
              <a:rPr lang="nl-NL" dirty="0" err="1"/>
              <a:t>saved</a:t>
            </a:r>
            <a:r>
              <a:rPr lang="nl-NL" dirty="0"/>
              <a:t> </a:t>
            </a:r>
            <a:r>
              <a:rPr lang="nl-NL" dirty="0" err="1"/>
              <a:t>by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bell</a:t>
            </a:r>
            <a:endParaRPr lang="nl-NL" dirty="0"/>
          </a:p>
          <a:p>
            <a:r>
              <a:rPr lang="nl-NL" dirty="0"/>
              <a:t>Kinderraad</a:t>
            </a:r>
          </a:p>
          <a:p>
            <a:r>
              <a:rPr lang="nl-NL" dirty="0" err="1"/>
              <a:t>Actua</a:t>
            </a:r>
            <a:endParaRPr lang="nl-NL" dirty="0"/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= de hele school</a:t>
            </a:r>
          </a:p>
        </p:txBody>
      </p:sp>
    </p:spTree>
    <p:extLst>
      <p:ext uri="{BB962C8B-B14F-4D97-AF65-F5344CB8AC3E}">
        <p14:creationId xmlns:p14="http://schemas.microsoft.com/office/powerpoint/2010/main" val="4286495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418979-228A-5118-B168-E261175F8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OWsa9: Weten dat Vlaanderen, België en de Europese Unie elk een eigen bestuur hebben waar beslissingen worden genomen. </a:t>
            </a:r>
            <a:endParaRPr lang="nl-BE" sz="24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AF7B762-3EB2-6FF3-9CEB-B5E34192C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Bezoek gemeentehuis (3L), parlement (5 en 6L)</a:t>
            </a:r>
          </a:p>
          <a:p>
            <a:r>
              <a:rPr lang="nl-NL" strike="sngStrike" dirty="0"/>
              <a:t>Kindergemeenteraad?</a:t>
            </a:r>
          </a:p>
          <a:p>
            <a:r>
              <a:rPr lang="nl-NL" strike="sngStrike" dirty="0"/>
              <a:t>3</a:t>
            </a:r>
            <a:r>
              <a:rPr lang="nl-NL" strike="sngStrike" baseline="30000" dirty="0"/>
              <a:t>de</a:t>
            </a:r>
            <a:r>
              <a:rPr lang="nl-NL" strike="sngStrike" dirty="0"/>
              <a:t> graad: collages met </a:t>
            </a:r>
            <a:r>
              <a:rPr lang="nl-NL" strike="sngStrike" dirty="0" err="1"/>
              <a:t>krantenartikels</a:t>
            </a:r>
            <a:r>
              <a:rPr lang="nl-NL" strike="sngStrike" dirty="0"/>
              <a:t> over beslissingen die genomen zijn op niveau van gemeente, provincie, Vlaamse regering, de federale regering. </a:t>
            </a:r>
            <a:endParaRPr lang="nl-BE" strike="sngStrike" dirty="0"/>
          </a:p>
        </p:txBody>
      </p:sp>
    </p:spTree>
    <p:extLst>
      <p:ext uri="{BB962C8B-B14F-4D97-AF65-F5344CB8AC3E}">
        <p14:creationId xmlns:p14="http://schemas.microsoft.com/office/powerpoint/2010/main" val="3703394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E2CB15-6EF9-6426-CA64-A4872B5E4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IVds5: bewust omgaan met consumeren</a:t>
            </a:r>
            <a:endParaRPr lang="nl-BE" sz="24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3CCADC6-E07F-BB6E-F5BB-ED345D347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trike="sngStrike" dirty="0"/>
              <a:t>Verkleedpartij voor Carnaval (van oude kledij)</a:t>
            </a:r>
          </a:p>
          <a:p>
            <a:r>
              <a:rPr lang="nl-NL" dirty="0"/>
              <a:t>Kringwinkel bezoeken 3 en 4L</a:t>
            </a:r>
          </a:p>
          <a:p>
            <a:r>
              <a:rPr lang="nl-NL" dirty="0"/>
              <a:t>Voetafdruk : 3</a:t>
            </a:r>
            <a:r>
              <a:rPr lang="nl-NL" baseline="30000" dirty="0"/>
              <a:t>de</a:t>
            </a:r>
            <a:r>
              <a:rPr lang="nl-NL" dirty="0"/>
              <a:t> graad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85935043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1421C1EF25CB4A8FE41B2B27491539" ma:contentTypeVersion="11" ma:contentTypeDescription="Een nieuw document maken." ma:contentTypeScope="" ma:versionID="d6d2f1049ad061073652f911f35a517d">
  <xsd:schema xmlns:xsd="http://www.w3.org/2001/XMLSchema" xmlns:xs="http://www.w3.org/2001/XMLSchema" xmlns:p="http://schemas.microsoft.com/office/2006/metadata/properties" xmlns:ns3="347d6805-a26d-416b-a021-3aaa54a4e7bf" targetNamespace="http://schemas.microsoft.com/office/2006/metadata/properties" ma:root="true" ma:fieldsID="e6917b287833835f8eb23d69a03e2dfb" ns3:_="">
    <xsd:import namespace="347d6805-a26d-416b-a021-3aaa54a4e7b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7d6805-a26d-416b-a021-3aaa54a4e7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1EF925-148B-4473-AD21-AE8E60CFBC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7d6805-a26d-416b-a021-3aaa54a4e7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7351F3B-01D3-4264-85F6-F503CE7BCE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8AA37D-5647-4DE8-8663-BA068943AD84}">
  <ds:schemaRefs>
    <ds:schemaRef ds:uri="347d6805-a26d-416b-a021-3aaa54a4e7bf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482</Words>
  <Application>Microsoft Office PowerPoint</Application>
  <PresentationFormat>Breedbeeld</PresentationFormat>
  <Paragraphs>62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IDP afspraken</vt:lpstr>
      <vt:lpstr>IDP </vt:lpstr>
      <vt:lpstr>IDP4 M&amp;M</vt:lpstr>
      <vt:lpstr>OWsa1: Ervaren, onderzoeken, vaststellen, illustreren hoe mensen op verschillende manieren samenleven en groepen vormen</vt:lpstr>
      <vt:lpstr>OWsa2: Ervaren, onderzoeken, vaststellen, illustreren hoe mensen in hun levensonderhoud voorzien</vt:lpstr>
      <vt:lpstr>OWsa6: Ervaren, onderzoeken, vaststellen, illustreren hoe migratie een rol speelt bij de ontwikkeling van onze multiculturele samenleving en de meerwaarde hiervan inzien.</vt:lpstr>
      <vt:lpstr>OWsa8: Het belang van de fundamentele rechten van de mens en de rechten van het kind illustreren en daarbij ervaren en inzien dat rechten en plichten complementair zijn. </vt:lpstr>
      <vt:lpstr>OWsa9: Weten dat Vlaanderen, België en de Europese Unie elk een eigen bestuur hebben waar beslissingen worden genomen. </vt:lpstr>
      <vt:lpstr>IVds5: bewust omgaan met consumeren</vt:lpstr>
      <vt:lpstr>SEgb1: gevoelens en behoeften bij zichzelf en anderen beleven, aanvaarden, herkennen en in taal uitdrukken.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IDP afspraken</dc:title>
  <dc:creator>Directie 't Luikertje</dc:creator>
  <cp:lastModifiedBy>Directie 't Luikertje</cp:lastModifiedBy>
  <cp:revision>1</cp:revision>
  <dcterms:created xsi:type="dcterms:W3CDTF">2023-03-08T09:56:46Z</dcterms:created>
  <dcterms:modified xsi:type="dcterms:W3CDTF">2023-03-08T09:57:05Z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0x0101009E1421C1EF25CB4A8FE41B2B27491539</vt:lpwstr>
  </property>
</Properties>
</file>