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7" r:id="rId4"/>
    <p:sldId id="257" r:id="rId5"/>
    <p:sldId id="258" r:id="rId6"/>
    <p:sldId id="260" r:id="rId7"/>
    <p:sldId id="262" r:id="rId8"/>
    <p:sldId id="261" r:id="rId9"/>
    <p:sldId id="263" r:id="rId10"/>
    <p:sldId id="274" r:id="rId11"/>
    <p:sldId id="273" r:id="rId12"/>
    <p:sldId id="276" r:id="rId13"/>
    <p:sldId id="266" r:id="rId14"/>
    <p:sldId id="264" r:id="rId15"/>
    <p:sldId id="265" r:id="rId16"/>
    <p:sldId id="269" r:id="rId17"/>
    <p:sldId id="270" r:id="rId18"/>
    <p:sldId id="268" r:id="rId19"/>
    <p:sldId id="271" r:id="rId20"/>
    <p:sldId id="281" r:id="rId21"/>
    <p:sldId id="278" r:id="rId22"/>
    <p:sldId id="275" r:id="rId23"/>
    <p:sldId id="277" r:id="rId24"/>
    <p:sldId id="280" r:id="rId25"/>
    <p:sldId id="284" r:id="rId26"/>
    <p:sldId id="279"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6650549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4217446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0095388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543541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7664959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4"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06289226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4"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35517162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15794461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72462484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84901447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85192774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376493708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8" name="Footer Placeholder 7"/>
          <p:cNvSpPr>
            <a:spLocks noGrp="1"/>
          </p:cNvSpPr>
          <p:nvPr>
            <p:ph type="ftr" sz="quarter" idx="11"/>
          </p:nvPr>
        </p:nvSpPr>
        <p:spPr/>
        <p:txBody>
          <a:bodyPr/>
          <a:lstStyle/>
          <a:p>
            <a:r>
              <a:rPr lang="en-US"/>
              <a:t>Sample Footer</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7005155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5" name="Footer Placeholder 3"/>
          <p:cNvSpPr>
            <a:spLocks noGrp="1"/>
          </p:cNvSpPr>
          <p:nvPr>
            <p:ph type="ftr" sz="quarter" idx="11"/>
          </p:nvPr>
        </p:nvSpPr>
        <p:spPr/>
        <p:txBody>
          <a:bodyPr/>
          <a:lstStyle/>
          <a:p>
            <a:r>
              <a:rPr lang="en-US"/>
              <a:t>Sample Footer</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73799187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5" name="Footer Placeholder 2"/>
          <p:cNvSpPr>
            <a:spLocks noGrp="1"/>
          </p:cNvSpPr>
          <p:nvPr>
            <p:ph type="ftr" sz="quarter" idx="11"/>
          </p:nvPr>
        </p:nvSpPr>
        <p:spPr/>
        <p:txBody>
          <a:bodyPr/>
          <a:lstStyle/>
          <a:p>
            <a:r>
              <a:rPr lang="en-US"/>
              <a:t>Sample Footer</a:t>
            </a:r>
            <a:endParaRPr lang="en-US" dirty="0"/>
          </a:p>
        </p:txBody>
      </p:sp>
      <p:sp>
        <p:nvSpPr>
          <p:cNvPr id="6" name="Slide Number Placeholder 3"/>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40611126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5" name="Footer Placeholder 5"/>
          <p:cNvSpPr>
            <a:spLocks noGrp="1"/>
          </p:cNvSpPr>
          <p:nvPr>
            <p:ph type="ftr" sz="quarter" idx="11"/>
          </p:nvPr>
        </p:nvSpPr>
        <p:spPr/>
        <p:txBody>
          <a:bodyPr/>
          <a:lstStyle/>
          <a:p>
            <a:r>
              <a:rPr lang="en-US"/>
              <a:t>Sample Footer</a:t>
            </a:r>
            <a:endParaRPr lang="en-US" dirty="0"/>
          </a:p>
        </p:txBody>
      </p:sp>
      <p:sp>
        <p:nvSpPr>
          <p:cNvPr id="6" name="Slide Number Placeholder 6"/>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11974170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46CB39B-5F4C-4A7E-9BE3-AAFD45576D16}" type="datetime2">
              <a:rPr lang="en-US" smtClean="0"/>
              <a:t>Wednesday, March 10, 2021</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325053692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46CB39B-5F4C-4A7E-9BE3-AAFD45576D16}" type="datetime2">
              <a:rPr lang="en-US" smtClean="0"/>
              <a:t>Wednesday, March 10, 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‹nr.›</a:t>
            </a:fld>
            <a:endParaRPr lang="en-US"/>
          </a:p>
        </p:txBody>
      </p:sp>
    </p:spTree>
    <p:extLst>
      <p:ext uri="{BB962C8B-B14F-4D97-AF65-F5344CB8AC3E}">
        <p14:creationId xmlns:p14="http://schemas.microsoft.com/office/powerpoint/2010/main" val="184558970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DginLKRXV-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6C0D65-5BFC-4075-B4C1-ADF036004118}"/>
              </a:ext>
            </a:extLst>
          </p:cNvPr>
          <p:cNvSpPr>
            <a:spLocks noGrp="1"/>
          </p:cNvSpPr>
          <p:nvPr>
            <p:ph type="ctrTitle"/>
          </p:nvPr>
        </p:nvSpPr>
        <p:spPr>
          <a:xfrm>
            <a:off x="1154955" y="1447801"/>
            <a:ext cx="8825658" cy="861420"/>
          </a:xfrm>
        </p:spPr>
        <p:txBody>
          <a:bodyPr/>
          <a:lstStyle/>
          <a:p>
            <a:r>
              <a:rPr lang="nl-BE" sz="5400" dirty="0"/>
              <a:t>Moet er dan </a:t>
            </a:r>
            <a:br>
              <a:rPr lang="nl-BE" sz="5400" dirty="0"/>
            </a:br>
            <a:r>
              <a:rPr lang="nl-BE" sz="5400" dirty="0"/>
              <a:t>geen straf volgen?</a:t>
            </a:r>
          </a:p>
        </p:txBody>
      </p:sp>
      <p:sp>
        <p:nvSpPr>
          <p:cNvPr id="3" name="Ondertitel 2">
            <a:extLst>
              <a:ext uri="{FF2B5EF4-FFF2-40B4-BE49-F238E27FC236}">
                <a16:creationId xmlns:a16="http://schemas.microsoft.com/office/drawing/2014/main" id="{C7B4C8E3-23F6-4888-9879-1130E9C8B1E9}"/>
              </a:ext>
            </a:extLst>
          </p:cNvPr>
          <p:cNvSpPr>
            <a:spLocks noGrp="1"/>
          </p:cNvSpPr>
          <p:nvPr>
            <p:ph type="subTitle" idx="1"/>
          </p:nvPr>
        </p:nvSpPr>
        <p:spPr>
          <a:xfrm>
            <a:off x="1154955" y="4777380"/>
            <a:ext cx="4436220" cy="861420"/>
          </a:xfrm>
        </p:spPr>
        <p:txBody>
          <a:bodyPr/>
          <a:lstStyle/>
          <a:p>
            <a:r>
              <a:rPr lang="nl-BE" dirty="0"/>
              <a:t>Pedagogische studiedag</a:t>
            </a:r>
          </a:p>
          <a:p>
            <a:r>
              <a:rPr lang="nl-BE" dirty="0"/>
              <a:t>10/03/2021</a:t>
            </a:r>
          </a:p>
        </p:txBody>
      </p:sp>
      <p:pic>
        <p:nvPicPr>
          <p:cNvPr id="1026" name="Picture 2" descr="belonen - Google zoeken | Kinderen">
            <a:extLst>
              <a:ext uri="{FF2B5EF4-FFF2-40B4-BE49-F238E27FC236}">
                <a16:creationId xmlns:a16="http://schemas.microsoft.com/office/drawing/2014/main" id="{8C2DCEF0-70E8-4099-9177-31B450E91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25" y="2347321"/>
            <a:ext cx="4436220" cy="40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74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A5055-C3F2-4550-91FE-D77DCE511F90}"/>
              </a:ext>
            </a:extLst>
          </p:cNvPr>
          <p:cNvSpPr>
            <a:spLocks noGrp="1"/>
          </p:cNvSpPr>
          <p:nvPr>
            <p:ph type="title"/>
          </p:nvPr>
        </p:nvSpPr>
        <p:spPr/>
        <p:txBody>
          <a:bodyPr/>
          <a:lstStyle/>
          <a:p>
            <a:r>
              <a:rPr lang="nl-BE" dirty="0"/>
              <a:t>Rol van autoriteit</a:t>
            </a:r>
          </a:p>
        </p:txBody>
      </p:sp>
      <p:sp>
        <p:nvSpPr>
          <p:cNvPr id="3" name="Tijdelijke aanduiding voor inhoud 2">
            <a:extLst>
              <a:ext uri="{FF2B5EF4-FFF2-40B4-BE49-F238E27FC236}">
                <a16:creationId xmlns:a16="http://schemas.microsoft.com/office/drawing/2014/main" id="{E5A58BDF-A106-42E6-973E-E6520462427A}"/>
              </a:ext>
            </a:extLst>
          </p:cNvPr>
          <p:cNvSpPr>
            <a:spLocks noGrp="1"/>
          </p:cNvSpPr>
          <p:nvPr>
            <p:ph idx="1"/>
          </p:nvPr>
        </p:nvSpPr>
        <p:spPr/>
        <p:txBody>
          <a:bodyPr>
            <a:normAutofit/>
          </a:bodyPr>
          <a:lstStyle/>
          <a:p>
            <a:pPr marL="0" indent="0" algn="just">
              <a:buNone/>
            </a:pPr>
            <a:r>
              <a:rPr lang="nl-BE" sz="2800" dirty="0"/>
              <a:t>Ervaring nodig om moeilijkheden te overwinnen, om zelfzekere volwassene te worden. Daarom heb je autoriteit nodig: “Dit verwachten we van je.”</a:t>
            </a:r>
          </a:p>
        </p:txBody>
      </p:sp>
      <p:pic>
        <p:nvPicPr>
          <p:cNvPr id="1026" name="Picture 2" descr="Froukje Dijkstra sur Twitter : &quot;Over #grenzen stellen… &quot;">
            <a:extLst>
              <a:ext uri="{FF2B5EF4-FFF2-40B4-BE49-F238E27FC236}">
                <a16:creationId xmlns:a16="http://schemas.microsoft.com/office/drawing/2014/main" id="{FCA7B3E3-6B16-489B-8C50-39F51D32E1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67" t="8889" r="26528" b="15000"/>
          <a:stretch/>
        </p:blipFill>
        <p:spPr bwMode="auto">
          <a:xfrm>
            <a:off x="7421839" y="3429000"/>
            <a:ext cx="2628014"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02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4360A-E4DA-4F60-9346-0AAD09FFAA42}"/>
              </a:ext>
            </a:extLst>
          </p:cNvPr>
          <p:cNvSpPr>
            <a:spLocks noGrp="1"/>
          </p:cNvSpPr>
          <p:nvPr>
            <p:ph type="title"/>
          </p:nvPr>
        </p:nvSpPr>
        <p:spPr/>
        <p:txBody>
          <a:bodyPr/>
          <a:lstStyle/>
          <a:p>
            <a:r>
              <a:rPr lang="nl-BE" dirty="0"/>
              <a:t>Indien nog tijd…</a:t>
            </a:r>
          </a:p>
        </p:txBody>
      </p:sp>
      <p:sp>
        <p:nvSpPr>
          <p:cNvPr id="3" name="Tijdelijke aanduiding voor inhoud 2">
            <a:extLst>
              <a:ext uri="{FF2B5EF4-FFF2-40B4-BE49-F238E27FC236}">
                <a16:creationId xmlns:a16="http://schemas.microsoft.com/office/drawing/2014/main" id="{59E249DE-4365-43CA-A2F2-A9A7E73995FC}"/>
              </a:ext>
            </a:extLst>
          </p:cNvPr>
          <p:cNvSpPr>
            <a:spLocks noGrp="1"/>
          </p:cNvSpPr>
          <p:nvPr>
            <p:ph idx="1"/>
          </p:nvPr>
        </p:nvSpPr>
        <p:spPr/>
        <p:txBody>
          <a:bodyPr/>
          <a:lstStyle/>
          <a:p>
            <a:pPr marL="0" indent="0">
              <a:buNone/>
            </a:pPr>
            <a:r>
              <a:rPr lang="nl-BE" dirty="0"/>
              <a:t>Geef een voorbeeld waarin je iemand een straf hebt gegeven en waarbij deze straf GEEN goed effect had.</a:t>
            </a:r>
          </a:p>
          <a:p>
            <a:r>
              <a:rPr lang="nl-BE" dirty="0"/>
              <a:t>Wat had dat kind gedaan?</a:t>
            </a:r>
          </a:p>
          <a:p>
            <a:r>
              <a:rPr lang="nl-BE" dirty="0"/>
              <a:t>Welke straf heb je gegeven?</a:t>
            </a:r>
          </a:p>
          <a:p>
            <a:r>
              <a:rPr lang="nl-BE" dirty="0"/>
              <a:t>Wat was het effect van de straf (korte of lange termijn)?</a:t>
            </a:r>
          </a:p>
          <a:p>
            <a:r>
              <a:rPr lang="nl-BE" dirty="0"/>
              <a:t>Waar had dat volgens jou mee te maken? </a:t>
            </a:r>
          </a:p>
          <a:p>
            <a:endParaRPr lang="nl-BE" dirty="0"/>
          </a:p>
        </p:txBody>
      </p:sp>
      <p:pic>
        <p:nvPicPr>
          <p:cNvPr id="4" name="Picture 2" descr="7 Brainstorm Technieken Om Tot De Beste Ideeën Te Komen">
            <a:extLst>
              <a:ext uri="{FF2B5EF4-FFF2-40B4-BE49-F238E27FC236}">
                <a16:creationId xmlns:a16="http://schemas.microsoft.com/office/drawing/2014/main" id="{1E30FE5E-348C-459F-8038-92D36B600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655" y="3144062"/>
            <a:ext cx="2623502" cy="262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525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12520-9E56-4813-8522-83C1FF9AD1F5}"/>
              </a:ext>
            </a:extLst>
          </p:cNvPr>
          <p:cNvSpPr>
            <a:spLocks noGrp="1"/>
          </p:cNvSpPr>
          <p:nvPr>
            <p:ph type="title"/>
          </p:nvPr>
        </p:nvSpPr>
        <p:spPr>
          <a:xfrm>
            <a:off x="684212" y="1671918"/>
            <a:ext cx="6526214" cy="3681132"/>
          </a:xfrm>
        </p:spPr>
        <p:txBody>
          <a:bodyPr/>
          <a:lstStyle/>
          <a:p>
            <a:r>
              <a:rPr lang="nl-BE" u="sng" dirty="0"/>
              <a:t>Onthoud steeds:</a:t>
            </a:r>
            <a:br>
              <a:rPr lang="nl-BE" dirty="0"/>
            </a:br>
            <a:br>
              <a:rPr lang="nl-BE" dirty="0"/>
            </a:br>
            <a:r>
              <a:rPr lang="nl-BE" dirty="0"/>
              <a:t>Controle hebben over </a:t>
            </a:r>
            <a:br>
              <a:rPr lang="nl-BE" dirty="0"/>
            </a:br>
            <a:r>
              <a:rPr lang="nl-BE" dirty="0"/>
              <a:t>kinderen is een illusie…</a:t>
            </a:r>
            <a:br>
              <a:rPr lang="nl-BE" dirty="0"/>
            </a:br>
            <a:r>
              <a:rPr lang="nl-BE" dirty="0"/>
              <a:t>Je hebt wel </a:t>
            </a:r>
            <a:r>
              <a:rPr lang="nl-BE" b="1" dirty="0"/>
              <a:t>invloed</a:t>
            </a:r>
            <a:r>
              <a:rPr lang="nl-BE" dirty="0"/>
              <a:t>! </a:t>
            </a:r>
          </a:p>
        </p:txBody>
      </p:sp>
      <p:pic>
        <p:nvPicPr>
          <p:cNvPr id="2050" name="Picture 2" descr="370 Gandhi ideas | gandhi, mahatma gandhi, gandhi quotes">
            <a:extLst>
              <a:ext uri="{FF2B5EF4-FFF2-40B4-BE49-F238E27FC236}">
                <a16:creationId xmlns:a16="http://schemas.microsoft.com/office/drawing/2014/main" id="{6ACA5533-4292-4576-B115-EF1E345F6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325" y="1162050"/>
            <a:ext cx="3416300"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13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8A7DA2-4D43-4E37-A72E-AEC3FF879A2A}"/>
              </a:ext>
            </a:extLst>
          </p:cNvPr>
          <p:cNvSpPr>
            <a:spLocks noGrp="1"/>
          </p:cNvSpPr>
          <p:nvPr>
            <p:ph type="ctrTitle"/>
          </p:nvPr>
        </p:nvSpPr>
        <p:spPr/>
        <p:txBody>
          <a:bodyPr/>
          <a:lstStyle/>
          <a:p>
            <a:r>
              <a:rPr lang="nl-BE" dirty="0"/>
              <a:t>Deel 2: Casus Brian</a:t>
            </a:r>
          </a:p>
        </p:txBody>
      </p:sp>
      <p:sp>
        <p:nvSpPr>
          <p:cNvPr id="3" name="Ondertitel 2">
            <a:extLst>
              <a:ext uri="{FF2B5EF4-FFF2-40B4-BE49-F238E27FC236}">
                <a16:creationId xmlns:a16="http://schemas.microsoft.com/office/drawing/2014/main" id="{26A9E329-0470-4B0B-9C10-2E9010A3AF48}"/>
              </a:ext>
            </a:extLst>
          </p:cNvPr>
          <p:cNvSpPr>
            <a:spLocks noGrp="1"/>
          </p:cNvSpPr>
          <p:nvPr>
            <p:ph type="subTitle" idx="1"/>
          </p:nvPr>
        </p:nvSpPr>
        <p:spPr/>
        <p:txBody>
          <a:bodyPr/>
          <a:lstStyle/>
          <a:p>
            <a:r>
              <a:rPr lang="nl-BE" dirty="0"/>
              <a:t>Sarah VDS – enkel LS </a:t>
            </a:r>
          </a:p>
        </p:txBody>
      </p:sp>
    </p:spTree>
    <p:extLst>
      <p:ext uri="{BB962C8B-B14F-4D97-AF65-F5344CB8AC3E}">
        <p14:creationId xmlns:p14="http://schemas.microsoft.com/office/powerpoint/2010/main" val="4071346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D7E3BF-09B3-4A65-AEED-0935377F2D77}"/>
              </a:ext>
            </a:extLst>
          </p:cNvPr>
          <p:cNvSpPr>
            <a:spLocks noGrp="1"/>
          </p:cNvSpPr>
          <p:nvPr>
            <p:ph type="title"/>
          </p:nvPr>
        </p:nvSpPr>
        <p:spPr/>
        <p:txBody>
          <a:bodyPr/>
          <a:lstStyle/>
          <a:p>
            <a:r>
              <a:rPr lang="nl-BE" dirty="0"/>
              <a:t>Casus Brian </a:t>
            </a:r>
          </a:p>
        </p:txBody>
      </p:sp>
      <p:sp>
        <p:nvSpPr>
          <p:cNvPr id="3" name="Tijdelijke aanduiding voor inhoud 2">
            <a:extLst>
              <a:ext uri="{FF2B5EF4-FFF2-40B4-BE49-F238E27FC236}">
                <a16:creationId xmlns:a16="http://schemas.microsoft.com/office/drawing/2014/main" id="{B1F224CF-0445-4C8B-B899-956D709A4C56}"/>
              </a:ext>
            </a:extLst>
          </p:cNvPr>
          <p:cNvSpPr>
            <a:spLocks noGrp="1"/>
          </p:cNvSpPr>
          <p:nvPr>
            <p:ph idx="1"/>
          </p:nvPr>
        </p:nvSpPr>
        <p:spPr>
          <a:xfrm>
            <a:off x="646111" y="1538568"/>
            <a:ext cx="8946541" cy="4195481"/>
          </a:xfrm>
        </p:spPr>
        <p:txBody>
          <a:bodyPr/>
          <a:lstStyle/>
          <a:p>
            <a:pPr marL="0" indent="0" algn="just">
              <a:buNone/>
            </a:pPr>
            <a:r>
              <a:rPr lang="nl-BE" dirty="0"/>
              <a:t>Brian is een jongen met autisme. Hij wordt makkelijk agressief als anderen hem uitdagen. Met z’n klasgenoten werd daarom afgesproken dat ze respectvol moeten omgaan met Brian.</a:t>
            </a:r>
          </a:p>
          <a:p>
            <a:pPr marL="0" indent="0" algn="just">
              <a:buNone/>
            </a:pPr>
            <a:r>
              <a:rPr lang="nl-BE" dirty="0"/>
              <a:t>Tijdens de speeltijd omsingelt een groepje kinderen Brian. Ze lachen hem uit met z’n rare gedrag. “Ga weg!” roept Brian. Het treiteren stopt niet. Daarop geeft Brian een jongen een forse duw. Die valt en belandt met zijn hoofd op een steen. Dat levert een hoofdwonde op, ernstig genoeg om ermee naar het ziekenhuis te gaan. </a:t>
            </a:r>
          </a:p>
          <a:p>
            <a:pPr marL="0" indent="0" algn="just">
              <a:buNone/>
            </a:pPr>
            <a:endParaRPr lang="nl-BE" dirty="0"/>
          </a:p>
          <a:p>
            <a:pPr marL="0" indent="0" algn="just">
              <a:buNone/>
            </a:pPr>
            <a:r>
              <a:rPr lang="nl-BE" dirty="0"/>
              <a:t>Bespreek in groep: Moet Brian gestraft worden? Zo ja, welke straf zou je geven? Probeer tot een consensus te komen. </a:t>
            </a:r>
          </a:p>
        </p:txBody>
      </p:sp>
      <p:pic>
        <p:nvPicPr>
          <p:cNvPr id="4" name="Picture 2" descr="7 Brainstorm Technieken Om Tot De Beste Ideeën Te Komen">
            <a:extLst>
              <a:ext uri="{FF2B5EF4-FFF2-40B4-BE49-F238E27FC236}">
                <a16:creationId xmlns:a16="http://schemas.microsoft.com/office/drawing/2014/main" id="{9EA4D5DC-3BBC-4608-B285-DD0099023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1455" y="3636308"/>
            <a:ext cx="2623502" cy="262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45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B5AA2-0544-46E4-880A-CF89D81B444A}"/>
              </a:ext>
            </a:extLst>
          </p:cNvPr>
          <p:cNvSpPr>
            <a:spLocks noGrp="1"/>
          </p:cNvSpPr>
          <p:nvPr>
            <p:ph type="title"/>
          </p:nvPr>
        </p:nvSpPr>
        <p:spPr/>
        <p:txBody>
          <a:bodyPr/>
          <a:lstStyle/>
          <a:p>
            <a:r>
              <a:rPr lang="nl-BE" dirty="0"/>
              <a:t>Casus Brian </a:t>
            </a:r>
          </a:p>
        </p:txBody>
      </p:sp>
      <p:sp>
        <p:nvSpPr>
          <p:cNvPr id="3" name="Tijdelijke aanduiding voor inhoud 2">
            <a:extLst>
              <a:ext uri="{FF2B5EF4-FFF2-40B4-BE49-F238E27FC236}">
                <a16:creationId xmlns:a16="http://schemas.microsoft.com/office/drawing/2014/main" id="{F5102097-7E1E-4DF5-8A4A-CC76EC8F4B81}"/>
              </a:ext>
            </a:extLst>
          </p:cNvPr>
          <p:cNvSpPr>
            <a:spLocks noGrp="1"/>
          </p:cNvSpPr>
          <p:nvPr>
            <p:ph idx="1"/>
          </p:nvPr>
        </p:nvSpPr>
        <p:spPr/>
        <p:txBody>
          <a:bodyPr/>
          <a:lstStyle/>
          <a:p>
            <a:r>
              <a:rPr lang="nl-BE" dirty="0"/>
              <a:t>Elke groep vertelt kort tot welk besluit ze zijn gekomen.</a:t>
            </a:r>
          </a:p>
          <a:p>
            <a:pPr marL="0" indent="0">
              <a:buNone/>
            </a:pPr>
            <a:endParaRPr lang="nl-BE" dirty="0"/>
          </a:p>
          <a:p>
            <a:r>
              <a:rPr lang="nl-BE" dirty="0"/>
              <a:t>Wat kunnen we besluiten uit dit voorbeeld?</a:t>
            </a:r>
          </a:p>
          <a:p>
            <a:pPr marL="0" indent="0">
              <a:buNone/>
            </a:pPr>
            <a:r>
              <a:rPr lang="nl-BE" dirty="0"/>
              <a:t>Straffen = “weegschaal”-denken</a:t>
            </a:r>
          </a:p>
          <a:p>
            <a:pPr marL="0" indent="0">
              <a:buNone/>
            </a:pPr>
            <a:r>
              <a:rPr lang="nl-BE" dirty="0"/>
              <a:t>Grootte fout in verhouding tot ernst van de fout</a:t>
            </a:r>
          </a:p>
          <a:p>
            <a:pPr marL="0" indent="0">
              <a:buNone/>
            </a:pPr>
            <a:r>
              <a:rPr lang="nl-BE" dirty="0"/>
              <a:t>Intentie belangrijk? Verzachtende omstandigheden belangrijk (ASS)? Of iedereen gelijk voor de wet (=objectief)? </a:t>
            </a:r>
          </a:p>
          <a:p>
            <a:endParaRPr lang="nl-BE" dirty="0"/>
          </a:p>
        </p:txBody>
      </p:sp>
    </p:spTree>
    <p:extLst>
      <p:ext uri="{BB962C8B-B14F-4D97-AF65-F5344CB8AC3E}">
        <p14:creationId xmlns:p14="http://schemas.microsoft.com/office/powerpoint/2010/main" val="153082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D4FB11-0746-48F3-920F-210673B3A603}"/>
              </a:ext>
            </a:extLst>
          </p:cNvPr>
          <p:cNvSpPr>
            <a:spLocks noGrp="1"/>
          </p:cNvSpPr>
          <p:nvPr>
            <p:ph type="title"/>
          </p:nvPr>
        </p:nvSpPr>
        <p:spPr/>
        <p:txBody>
          <a:bodyPr/>
          <a:lstStyle/>
          <a:p>
            <a:r>
              <a:rPr lang="nl-BE" dirty="0"/>
              <a:t>Stemmen in je hoofd</a:t>
            </a:r>
          </a:p>
        </p:txBody>
      </p:sp>
      <p:sp>
        <p:nvSpPr>
          <p:cNvPr id="3" name="Tijdelijke aanduiding voor inhoud 2">
            <a:extLst>
              <a:ext uri="{FF2B5EF4-FFF2-40B4-BE49-F238E27FC236}">
                <a16:creationId xmlns:a16="http://schemas.microsoft.com/office/drawing/2014/main" id="{62DC3E20-B48F-4912-A86F-AE1514CCE7B1}"/>
              </a:ext>
            </a:extLst>
          </p:cNvPr>
          <p:cNvSpPr>
            <a:spLocks noGrp="1"/>
          </p:cNvSpPr>
          <p:nvPr>
            <p:ph idx="1"/>
          </p:nvPr>
        </p:nvSpPr>
        <p:spPr>
          <a:xfrm>
            <a:off x="779462" y="1471893"/>
            <a:ext cx="10374313" cy="4671732"/>
          </a:xfrm>
        </p:spPr>
        <p:txBody>
          <a:bodyPr>
            <a:normAutofit lnSpcReduction="10000"/>
          </a:bodyPr>
          <a:lstStyle/>
          <a:p>
            <a:pPr marL="0" indent="0">
              <a:buNone/>
            </a:pPr>
            <a:r>
              <a:rPr lang="nl-BE" dirty="0"/>
              <a:t>Elk kind heeft verschillende stemmen in een situatie als die van Brian. </a:t>
            </a:r>
          </a:p>
          <a:p>
            <a:pPr marL="0" indent="0">
              <a:buNone/>
            </a:pPr>
            <a:r>
              <a:rPr lang="nl-BE" dirty="0"/>
              <a:t>NEGATIEVE STEM								POSITIEVE STEM</a:t>
            </a:r>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r>
              <a:rPr lang="nl-BE" dirty="0"/>
              <a:t>Negatieve stem heeft op dat moment bovenhand = oorzaak voor gedrag kind</a:t>
            </a:r>
          </a:p>
          <a:p>
            <a:pPr marL="0" indent="0">
              <a:buNone/>
            </a:pPr>
            <a:r>
              <a:rPr lang="nl-BE" dirty="0"/>
              <a:t>POSITIEVE STEM van kinderen versterken! </a:t>
            </a:r>
          </a:p>
          <a:p>
            <a:pPr marL="0" indent="0">
              <a:buNone/>
            </a:pPr>
            <a:endParaRPr lang="nl-BE" dirty="0"/>
          </a:p>
          <a:p>
            <a:pPr marL="0" indent="0">
              <a:buNone/>
            </a:pPr>
            <a:endParaRPr lang="nl-BE" dirty="0"/>
          </a:p>
          <a:p>
            <a:pPr marL="0" indent="0">
              <a:buNone/>
            </a:pPr>
            <a:endParaRPr lang="nl-BE" dirty="0"/>
          </a:p>
        </p:txBody>
      </p:sp>
      <p:sp>
        <p:nvSpPr>
          <p:cNvPr id="4" name="Wolk 3">
            <a:extLst>
              <a:ext uri="{FF2B5EF4-FFF2-40B4-BE49-F238E27FC236}">
                <a16:creationId xmlns:a16="http://schemas.microsoft.com/office/drawing/2014/main" id="{E90D9D92-D1EA-4E3D-91DC-D5B0D0804FC7}"/>
              </a:ext>
            </a:extLst>
          </p:cNvPr>
          <p:cNvSpPr/>
          <p:nvPr/>
        </p:nvSpPr>
        <p:spPr>
          <a:xfrm>
            <a:off x="1087918" y="2423477"/>
            <a:ext cx="3838575" cy="2543175"/>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Wolk 6">
            <a:extLst>
              <a:ext uri="{FF2B5EF4-FFF2-40B4-BE49-F238E27FC236}">
                <a16:creationId xmlns:a16="http://schemas.microsoft.com/office/drawing/2014/main" id="{307951AD-A29D-4F1B-9DCA-EF50774ED940}"/>
              </a:ext>
            </a:extLst>
          </p:cNvPr>
          <p:cNvSpPr/>
          <p:nvPr/>
        </p:nvSpPr>
        <p:spPr>
          <a:xfrm>
            <a:off x="6211278" y="2407147"/>
            <a:ext cx="3838575" cy="2543175"/>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Tekstvak 7">
            <a:extLst>
              <a:ext uri="{FF2B5EF4-FFF2-40B4-BE49-F238E27FC236}">
                <a16:creationId xmlns:a16="http://schemas.microsoft.com/office/drawing/2014/main" id="{28DA0FE2-5041-44DB-9985-1E19518EE2D1}"/>
              </a:ext>
            </a:extLst>
          </p:cNvPr>
          <p:cNvSpPr txBox="1"/>
          <p:nvPr/>
        </p:nvSpPr>
        <p:spPr>
          <a:xfrm>
            <a:off x="1521434" y="3145969"/>
            <a:ext cx="2746265" cy="923330"/>
          </a:xfrm>
          <a:prstGeom prst="rect">
            <a:avLst/>
          </a:prstGeom>
          <a:noFill/>
        </p:spPr>
        <p:txBody>
          <a:bodyPr wrap="none" rtlCol="0">
            <a:spAutoFit/>
          </a:bodyPr>
          <a:lstStyle/>
          <a:p>
            <a:r>
              <a:rPr lang="nl-BE" dirty="0"/>
              <a:t>Ik heb geen zin, ik ben</a:t>
            </a:r>
          </a:p>
          <a:p>
            <a:r>
              <a:rPr lang="nl-BE" dirty="0"/>
              <a:t>moe. Jullie hebben de</a:t>
            </a:r>
          </a:p>
          <a:p>
            <a:r>
              <a:rPr lang="nl-BE" dirty="0"/>
              <a:t>pik op mij. Alles is stom.</a:t>
            </a:r>
          </a:p>
        </p:txBody>
      </p:sp>
      <p:sp>
        <p:nvSpPr>
          <p:cNvPr id="9" name="Tekstvak 8">
            <a:extLst>
              <a:ext uri="{FF2B5EF4-FFF2-40B4-BE49-F238E27FC236}">
                <a16:creationId xmlns:a16="http://schemas.microsoft.com/office/drawing/2014/main" id="{42826AEC-359C-49D2-AFBF-91F0AA99D2FE}"/>
              </a:ext>
            </a:extLst>
          </p:cNvPr>
          <p:cNvSpPr txBox="1"/>
          <p:nvPr/>
        </p:nvSpPr>
        <p:spPr>
          <a:xfrm>
            <a:off x="6655281" y="2872423"/>
            <a:ext cx="3191899" cy="923330"/>
          </a:xfrm>
          <a:prstGeom prst="rect">
            <a:avLst/>
          </a:prstGeom>
          <a:noFill/>
        </p:spPr>
        <p:txBody>
          <a:bodyPr wrap="none" rtlCol="0">
            <a:spAutoFit/>
          </a:bodyPr>
          <a:lstStyle/>
          <a:p>
            <a:r>
              <a:rPr lang="nl-BE" dirty="0"/>
              <a:t>Ik besef eigenlijk dat dit </a:t>
            </a:r>
          </a:p>
          <a:p>
            <a:r>
              <a:rPr lang="nl-BE" dirty="0"/>
              <a:t>niet OK is. Ik wil er gewoon</a:t>
            </a:r>
          </a:p>
          <a:p>
            <a:r>
              <a:rPr lang="nl-BE" dirty="0"/>
              <a:t>bij horen. Ze hebben gelijk.</a:t>
            </a:r>
          </a:p>
        </p:txBody>
      </p:sp>
    </p:spTree>
    <p:extLst>
      <p:ext uri="{BB962C8B-B14F-4D97-AF65-F5344CB8AC3E}">
        <p14:creationId xmlns:p14="http://schemas.microsoft.com/office/powerpoint/2010/main" val="3308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9E04A-6C51-4A8F-B5DF-3EDCE26B2A83}"/>
              </a:ext>
            </a:extLst>
          </p:cNvPr>
          <p:cNvSpPr>
            <a:spLocks noGrp="1"/>
          </p:cNvSpPr>
          <p:nvPr>
            <p:ph type="title"/>
          </p:nvPr>
        </p:nvSpPr>
        <p:spPr/>
        <p:txBody>
          <a:bodyPr/>
          <a:lstStyle/>
          <a:p>
            <a:r>
              <a:rPr lang="nl-BE" dirty="0"/>
              <a:t>Motivatie voor gedrag</a:t>
            </a:r>
          </a:p>
        </p:txBody>
      </p:sp>
      <p:sp>
        <p:nvSpPr>
          <p:cNvPr id="3" name="Tijdelijke aanduiding voor inhoud 2">
            <a:extLst>
              <a:ext uri="{FF2B5EF4-FFF2-40B4-BE49-F238E27FC236}">
                <a16:creationId xmlns:a16="http://schemas.microsoft.com/office/drawing/2014/main" id="{20F50362-5EE3-4054-85DA-387E67750AD4}"/>
              </a:ext>
            </a:extLst>
          </p:cNvPr>
          <p:cNvSpPr>
            <a:spLocks noGrp="1"/>
          </p:cNvSpPr>
          <p:nvPr>
            <p:ph idx="1"/>
          </p:nvPr>
        </p:nvSpPr>
        <p:spPr/>
        <p:txBody>
          <a:bodyPr/>
          <a:lstStyle/>
          <a:p>
            <a:pPr marL="0" indent="0">
              <a:buNone/>
            </a:pPr>
            <a:r>
              <a:rPr lang="nl-BE" dirty="0"/>
              <a:t>Elk kind, elke volwassene heeft 3 basisbehoeften:</a:t>
            </a:r>
          </a:p>
          <a:p>
            <a:r>
              <a:rPr lang="nl-BE" dirty="0"/>
              <a:t>Relatie (verbondenheid, erbij willen horen)</a:t>
            </a:r>
          </a:p>
          <a:p>
            <a:r>
              <a:rPr lang="nl-BE" dirty="0"/>
              <a:t>Autonomie (iets alleen willen doen)</a:t>
            </a:r>
          </a:p>
          <a:p>
            <a:r>
              <a:rPr lang="nl-BE" dirty="0"/>
              <a:t>Competentie (iets kunnen)</a:t>
            </a:r>
          </a:p>
          <a:p>
            <a:pPr marL="0" indent="0">
              <a:buNone/>
            </a:pPr>
            <a:endParaRPr lang="nl-BE" dirty="0"/>
          </a:p>
          <a:p>
            <a:pPr marL="0" indent="0">
              <a:buNone/>
            </a:pPr>
            <a:r>
              <a:rPr lang="nl-BE" dirty="0"/>
              <a:t>= motivatie omwille van gedrag, niet omwille van wat het oplevert </a:t>
            </a:r>
          </a:p>
          <a:p>
            <a:pPr marL="0" indent="0">
              <a:buNone/>
            </a:pPr>
            <a:endParaRPr lang="nl-BE" dirty="0"/>
          </a:p>
          <a:p>
            <a:pPr marL="0" indent="0">
              <a:buNone/>
            </a:pPr>
            <a:r>
              <a:rPr lang="nl-BE" dirty="0"/>
              <a:t>Belonen = extrinsieke motivator (opgelegd door anderen)</a:t>
            </a:r>
          </a:p>
          <a:p>
            <a:pPr marL="0" indent="0">
              <a:buNone/>
            </a:pPr>
            <a:r>
              <a:rPr lang="nl-BE" dirty="0">
                <a:sym typeface="Wingdings" panose="05000000000000000000" pitchFamily="2" charset="2"/>
              </a:rPr>
              <a:t> als dit wegvalt blijkt intrinsieke motivatie (vanuit zichzelf) vaak gedaald</a:t>
            </a:r>
            <a:endParaRPr lang="nl-BE" dirty="0"/>
          </a:p>
          <a:p>
            <a:endParaRPr lang="nl-BE" dirty="0"/>
          </a:p>
        </p:txBody>
      </p:sp>
      <p:pic>
        <p:nvPicPr>
          <p:cNvPr id="4098" name="Picture 2" descr="Early Years blog | pedagogische basisbehoeften">
            <a:extLst>
              <a:ext uri="{FF2B5EF4-FFF2-40B4-BE49-F238E27FC236}">
                <a16:creationId xmlns:a16="http://schemas.microsoft.com/office/drawing/2014/main" id="{EF01B7E2-0D26-4B05-8FD6-951943E2F9A0}"/>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1754"/>
          <a:stretch/>
        </p:blipFill>
        <p:spPr bwMode="auto">
          <a:xfrm>
            <a:off x="7381875" y="1024182"/>
            <a:ext cx="3409950" cy="308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2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3">
                                            <p:txEl>
                                              <p:pRg st="7" end="7"/>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 calcmode="lin" valueType="num">
                                      <p:cBhvr>
                                        <p:cTn id="1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1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73737-6192-42E1-BB50-63BE25E7BCFF}"/>
              </a:ext>
            </a:extLst>
          </p:cNvPr>
          <p:cNvSpPr>
            <a:spLocks noGrp="1"/>
          </p:cNvSpPr>
          <p:nvPr>
            <p:ph type="title"/>
          </p:nvPr>
        </p:nvSpPr>
        <p:spPr/>
        <p:txBody>
          <a:bodyPr/>
          <a:lstStyle/>
          <a:p>
            <a:r>
              <a:rPr lang="nl-BE" dirty="0"/>
              <a:t>Casus Brian </a:t>
            </a:r>
          </a:p>
        </p:txBody>
      </p:sp>
      <p:sp>
        <p:nvSpPr>
          <p:cNvPr id="3" name="Tijdelijke aanduiding voor inhoud 2">
            <a:extLst>
              <a:ext uri="{FF2B5EF4-FFF2-40B4-BE49-F238E27FC236}">
                <a16:creationId xmlns:a16="http://schemas.microsoft.com/office/drawing/2014/main" id="{153E36E7-228D-4315-AC60-D920942B644A}"/>
              </a:ext>
            </a:extLst>
          </p:cNvPr>
          <p:cNvSpPr>
            <a:spLocks noGrp="1"/>
          </p:cNvSpPr>
          <p:nvPr>
            <p:ph idx="1"/>
          </p:nvPr>
        </p:nvSpPr>
        <p:spPr>
          <a:xfrm>
            <a:off x="646111" y="1690968"/>
            <a:ext cx="8946541" cy="4195481"/>
          </a:xfrm>
        </p:spPr>
        <p:txBody>
          <a:bodyPr/>
          <a:lstStyle/>
          <a:p>
            <a:r>
              <a:rPr lang="nl-BE" dirty="0"/>
              <a:t>Wie was er allemaal betrokken:</a:t>
            </a:r>
          </a:p>
          <a:p>
            <a:pPr marL="0" indent="0">
              <a:buNone/>
            </a:pPr>
            <a:r>
              <a:rPr lang="nl-BE" dirty="0"/>
              <a:t>Brian, ‘uitdagers’, omstaanders, </a:t>
            </a:r>
            <a:r>
              <a:rPr lang="nl-BE" dirty="0" err="1"/>
              <a:t>lkr</a:t>
            </a:r>
            <a:r>
              <a:rPr lang="nl-BE" dirty="0"/>
              <a:t> die toezicht hadden</a:t>
            </a:r>
          </a:p>
          <a:p>
            <a:pPr marL="0" indent="0">
              <a:buNone/>
            </a:pPr>
            <a:r>
              <a:rPr lang="nl-BE" dirty="0"/>
              <a:t>Maar ook: ouders Brian, ouders gewond kind, directie, andere ouders, andere kinderen van de klas</a:t>
            </a:r>
          </a:p>
          <a:p>
            <a:pPr marL="0" indent="0">
              <a:buNone/>
            </a:pPr>
            <a:endParaRPr lang="nl-BE" dirty="0"/>
          </a:p>
          <a:p>
            <a:pPr marL="0" indent="0">
              <a:buNone/>
            </a:pPr>
            <a:r>
              <a:rPr lang="nl-BE" dirty="0"/>
              <a:t>Wat hebben zij nodig om verder te kunnen?</a:t>
            </a:r>
          </a:p>
          <a:p>
            <a:pPr marL="0" indent="0">
              <a:buNone/>
            </a:pPr>
            <a:r>
              <a:rPr lang="nl-BE" dirty="0"/>
              <a:t>Hoe kunnen we deze noden met elkaar verbinden?</a:t>
            </a:r>
          </a:p>
          <a:p>
            <a:pPr marL="0" indent="0">
              <a:buNone/>
            </a:pPr>
            <a:r>
              <a:rPr lang="nl-BE" u="sng" dirty="0"/>
              <a:t>OPDRACHT</a:t>
            </a:r>
            <a:r>
              <a:rPr lang="nl-BE" dirty="0"/>
              <a:t>: Elke groep bespreekt deze vraag over 1 betrokken partij. Nadien uitwisselen gedachten.  </a:t>
            </a:r>
          </a:p>
        </p:txBody>
      </p:sp>
      <p:pic>
        <p:nvPicPr>
          <p:cNvPr id="4" name="Picture 2" descr="7 Brainstorm Technieken Om Tot De Beste Ideeën Te Komen">
            <a:extLst>
              <a:ext uri="{FF2B5EF4-FFF2-40B4-BE49-F238E27FC236}">
                <a16:creationId xmlns:a16="http://schemas.microsoft.com/office/drawing/2014/main" id="{D9B111DC-C6A8-48CC-AF20-66D0A5B19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730" y="3070206"/>
            <a:ext cx="2623502" cy="262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701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41BDFD-9B53-4A2E-9727-9AD6065FAE9B}"/>
              </a:ext>
            </a:extLst>
          </p:cNvPr>
          <p:cNvSpPr>
            <a:spLocks noGrp="1"/>
          </p:cNvSpPr>
          <p:nvPr>
            <p:ph type="ctrTitle"/>
          </p:nvPr>
        </p:nvSpPr>
        <p:spPr/>
        <p:txBody>
          <a:bodyPr/>
          <a:lstStyle/>
          <a:p>
            <a:r>
              <a:rPr lang="nl-BE" dirty="0"/>
              <a:t>Deel 3: Schoolregels</a:t>
            </a:r>
          </a:p>
        </p:txBody>
      </p:sp>
      <p:sp>
        <p:nvSpPr>
          <p:cNvPr id="3" name="Ondertitel 2">
            <a:extLst>
              <a:ext uri="{FF2B5EF4-FFF2-40B4-BE49-F238E27FC236}">
                <a16:creationId xmlns:a16="http://schemas.microsoft.com/office/drawing/2014/main" id="{ABFDE9BA-5558-4923-8075-5CF6F222A771}"/>
              </a:ext>
            </a:extLst>
          </p:cNvPr>
          <p:cNvSpPr>
            <a:spLocks noGrp="1"/>
          </p:cNvSpPr>
          <p:nvPr>
            <p:ph type="subTitle" idx="1"/>
          </p:nvPr>
        </p:nvSpPr>
        <p:spPr/>
        <p:txBody>
          <a:bodyPr/>
          <a:lstStyle/>
          <a:p>
            <a:r>
              <a:rPr lang="nl-BE" dirty="0"/>
              <a:t>Sarah </a:t>
            </a:r>
            <a:r>
              <a:rPr lang="nl-BE" dirty="0" err="1"/>
              <a:t>vh</a:t>
            </a:r>
            <a:r>
              <a:rPr lang="nl-BE" dirty="0"/>
              <a:t> en </a:t>
            </a:r>
            <a:r>
              <a:rPr lang="nl-BE" dirty="0" err="1"/>
              <a:t>sarah</a:t>
            </a:r>
            <a:r>
              <a:rPr lang="nl-BE" dirty="0"/>
              <a:t> </a:t>
            </a:r>
            <a:r>
              <a:rPr lang="nl-BE" dirty="0" err="1"/>
              <a:t>vds</a:t>
            </a:r>
            <a:r>
              <a:rPr lang="nl-BE" dirty="0"/>
              <a:t> </a:t>
            </a:r>
          </a:p>
        </p:txBody>
      </p:sp>
    </p:spTree>
    <p:extLst>
      <p:ext uri="{BB962C8B-B14F-4D97-AF65-F5344CB8AC3E}">
        <p14:creationId xmlns:p14="http://schemas.microsoft.com/office/powerpoint/2010/main" val="23589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63F84-FFF5-4CDB-B00B-596F4A6DAB54}"/>
              </a:ext>
            </a:extLst>
          </p:cNvPr>
          <p:cNvSpPr>
            <a:spLocks noGrp="1"/>
          </p:cNvSpPr>
          <p:nvPr>
            <p:ph type="title"/>
          </p:nvPr>
        </p:nvSpPr>
        <p:spPr>
          <a:xfrm>
            <a:off x="646111" y="452718"/>
            <a:ext cx="9404723" cy="890307"/>
          </a:xfrm>
        </p:spPr>
        <p:txBody>
          <a:bodyPr/>
          <a:lstStyle/>
          <a:p>
            <a:r>
              <a:rPr lang="nl-BE" sz="4000" dirty="0"/>
              <a:t>Waar we het vandaag over hebben:</a:t>
            </a:r>
          </a:p>
        </p:txBody>
      </p:sp>
      <p:sp>
        <p:nvSpPr>
          <p:cNvPr id="3" name="Tijdelijke aanduiding voor inhoud 2">
            <a:extLst>
              <a:ext uri="{FF2B5EF4-FFF2-40B4-BE49-F238E27FC236}">
                <a16:creationId xmlns:a16="http://schemas.microsoft.com/office/drawing/2014/main" id="{20C83F1E-BC63-4D6C-A21C-09998FD48939}"/>
              </a:ext>
            </a:extLst>
          </p:cNvPr>
          <p:cNvSpPr>
            <a:spLocks noGrp="1"/>
          </p:cNvSpPr>
          <p:nvPr>
            <p:ph idx="1"/>
          </p:nvPr>
        </p:nvSpPr>
        <p:spPr>
          <a:xfrm>
            <a:off x="645130" y="1481418"/>
            <a:ext cx="8946541" cy="4195481"/>
          </a:xfrm>
        </p:spPr>
        <p:txBody>
          <a:bodyPr>
            <a:noAutofit/>
          </a:bodyPr>
          <a:lstStyle/>
          <a:p>
            <a:r>
              <a:rPr lang="nl-BE" dirty="0"/>
              <a:t>Nadenken over REDEN dat we straf geven</a:t>
            </a:r>
          </a:p>
          <a:p>
            <a:r>
              <a:rPr lang="nl-BE" dirty="0"/>
              <a:t>Bereiken we met straf wat we verwachten?</a:t>
            </a:r>
          </a:p>
          <a:p>
            <a:r>
              <a:rPr lang="nl-BE" dirty="0"/>
              <a:t>Effecten en beperkingen straf </a:t>
            </a:r>
          </a:p>
          <a:p>
            <a:r>
              <a:rPr lang="nl-BE" dirty="0"/>
              <a:t>Zelfreflectie over straf + uitwisseling</a:t>
            </a:r>
          </a:p>
          <a:p>
            <a:pPr marL="0" indent="0">
              <a:buNone/>
            </a:pPr>
            <a:endParaRPr lang="nl-BE" dirty="0"/>
          </a:p>
          <a:p>
            <a:r>
              <a:rPr lang="nl-BE" dirty="0"/>
              <a:t>LS: Casus Brian </a:t>
            </a:r>
          </a:p>
          <a:p>
            <a:pPr marL="0" indent="0">
              <a:buNone/>
            </a:pPr>
            <a:endParaRPr lang="nl-BE" dirty="0"/>
          </a:p>
          <a:p>
            <a:r>
              <a:rPr lang="nl-BE" dirty="0"/>
              <a:t>KS + LS: schooleigen casussen bespreken</a:t>
            </a:r>
          </a:p>
          <a:p>
            <a:r>
              <a:rPr lang="nl-BE" dirty="0"/>
              <a:t>Wat met onze schoolregels? </a:t>
            </a:r>
          </a:p>
          <a:p>
            <a:pPr marL="0" indent="0">
              <a:buNone/>
            </a:pPr>
            <a:endParaRPr lang="nl-BE" dirty="0"/>
          </a:p>
          <a:p>
            <a:r>
              <a:rPr lang="nl-BE" dirty="0"/>
              <a:t>Feedback op de pedagogische studiedag </a:t>
            </a:r>
          </a:p>
        </p:txBody>
      </p:sp>
    </p:spTree>
    <p:extLst>
      <p:ext uri="{BB962C8B-B14F-4D97-AF65-F5344CB8AC3E}">
        <p14:creationId xmlns:p14="http://schemas.microsoft.com/office/powerpoint/2010/main" val="2893241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A3060BB-D9B7-4576-BB30-3B916E764754}"/>
              </a:ext>
            </a:extLst>
          </p:cNvPr>
          <p:cNvSpPr>
            <a:spLocks noGrp="1"/>
          </p:cNvSpPr>
          <p:nvPr>
            <p:ph idx="1"/>
          </p:nvPr>
        </p:nvSpPr>
        <p:spPr/>
        <p:txBody>
          <a:bodyPr/>
          <a:lstStyle/>
          <a:p>
            <a:pPr marL="0" indent="0">
              <a:buNone/>
            </a:pPr>
            <a:r>
              <a:rPr lang="nl-BE" dirty="0">
                <a:hlinkClick r:id="rId2"/>
              </a:rPr>
              <a:t>Solomon en de poepzalf</a:t>
            </a:r>
            <a:endParaRPr lang="nl-BE" dirty="0"/>
          </a:p>
        </p:txBody>
      </p:sp>
    </p:spTree>
    <p:extLst>
      <p:ext uri="{BB962C8B-B14F-4D97-AF65-F5344CB8AC3E}">
        <p14:creationId xmlns:p14="http://schemas.microsoft.com/office/powerpoint/2010/main" val="1646095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A6F64-5D18-4A03-ACC2-BC90C19FA63F}"/>
              </a:ext>
            </a:extLst>
          </p:cNvPr>
          <p:cNvSpPr>
            <a:spLocks noGrp="1"/>
          </p:cNvSpPr>
          <p:nvPr>
            <p:ph type="title"/>
          </p:nvPr>
        </p:nvSpPr>
        <p:spPr/>
        <p:txBody>
          <a:bodyPr/>
          <a:lstStyle/>
          <a:p>
            <a:r>
              <a:rPr lang="nl-BE" dirty="0"/>
              <a:t>Hoe straf geven?</a:t>
            </a:r>
          </a:p>
        </p:txBody>
      </p:sp>
      <p:sp>
        <p:nvSpPr>
          <p:cNvPr id="3" name="Tijdelijke aanduiding voor inhoud 2">
            <a:extLst>
              <a:ext uri="{FF2B5EF4-FFF2-40B4-BE49-F238E27FC236}">
                <a16:creationId xmlns:a16="http://schemas.microsoft.com/office/drawing/2014/main" id="{3706EBEC-5EDB-4AE2-85C9-F6FD59578026}"/>
              </a:ext>
            </a:extLst>
          </p:cNvPr>
          <p:cNvSpPr>
            <a:spLocks noGrp="1"/>
          </p:cNvSpPr>
          <p:nvPr>
            <p:ph idx="1"/>
          </p:nvPr>
        </p:nvSpPr>
        <p:spPr/>
        <p:txBody>
          <a:bodyPr/>
          <a:lstStyle/>
          <a:p>
            <a:pPr marL="457200" indent="-457200">
              <a:buAutoNum type="arabicParenR"/>
            </a:pPr>
            <a:r>
              <a:rPr lang="nl-BE" dirty="0"/>
              <a:t>Grens suggereren (lichaamstaal, humor, ik-boodschap,…) </a:t>
            </a:r>
          </a:p>
          <a:p>
            <a:pPr marL="457200" indent="-457200">
              <a:buAutoNum type="arabicParenR"/>
            </a:pPr>
            <a:r>
              <a:rPr lang="nl-BE" dirty="0"/>
              <a:t>Grens duidelijk stellen </a:t>
            </a:r>
            <a:r>
              <a:rPr lang="nl-BE" dirty="0">
                <a:sym typeface="Wingdings" panose="05000000000000000000" pitchFamily="2" charset="2"/>
              </a:rPr>
              <a:t> kordate boodschap!</a:t>
            </a:r>
          </a:p>
          <a:p>
            <a:pPr marL="457200" indent="-457200">
              <a:buAutoNum type="arabicParenR"/>
            </a:pPr>
            <a:r>
              <a:rPr lang="nl-BE" dirty="0">
                <a:sym typeface="Wingdings" panose="05000000000000000000" pitchFamily="2" charset="2"/>
              </a:rPr>
              <a:t>Volhouden </a:t>
            </a:r>
          </a:p>
          <a:p>
            <a:pPr marL="457200" indent="-457200">
              <a:buAutoNum type="arabicParenR"/>
            </a:pPr>
            <a:r>
              <a:rPr lang="nl-BE" dirty="0">
                <a:sym typeface="Wingdings" panose="05000000000000000000" pitchFamily="2" charset="2"/>
              </a:rPr>
              <a:t>Parkeren (eventueel later op terugkomen)</a:t>
            </a:r>
          </a:p>
          <a:p>
            <a:pPr marL="0" indent="0">
              <a:buNone/>
            </a:pPr>
            <a:r>
              <a:rPr lang="nl-BE" dirty="0">
                <a:sym typeface="Wingdings" panose="05000000000000000000" pitchFamily="2" charset="2"/>
              </a:rPr>
              <a:t>“Ik zag wat je deed en ben daar niet mee akkoord. Ik stop nu het conflict. Ik ga hier even over nadenken en kom er straks op terug.” </a:t>
            </a:r>
            <a:br>
              <a:rPr lang="nl-BE" dirty="0">
                <a:sym typeface="Wingdings" panose="05000000000000000000" pitchFamily="2" charset="2"/>
              </a:rPr>
            </a:br>
            <a:r>
              <a:rPr lang="nl-BE" dirty="0">
                <a:sym typeface="Wingdings" panose="05000000000000000000" pitchFamily="2" charset="2"/>
              </a:rPr>
              <a:t> Geeft tijd om emotie te laten zakken.</a:t>
            </a:r>
          </a:p>
          <a:p>
            <a:pPr marL="0" indent="0">
              <a:buNone/>
            </a:pPr>
            <a:endParaRPr lang="nl-BE" dirty="0">
              <a:sym typeface="Wingdings" panose="05000000000000000000" pitchFamily="2" charset="2"/>
            </a:endParaRPr>
          </a:p>
          <a:p>
            <a:pPr marL="0" indent="0">
              <a:buNone/>
            </a:pPr>
            <a:r>
              <a:rPr lang="nl-BE" dirty="0">
                <a:sym typeface="Wingdings" panose="05000000000000000000" pitchFamily="2" charset="2"/>
              </a:rPr>
              <a:t>Hulp en ondersteuning vragen indien nodig.</a:t>
            </a:r>
          </a:p>
        </p:txBody>
      </p:sp>
    </p:spTree>
    <p:extLst>
      <p:ext uri="{BB962C8B-B14F-4D97-AF65-F5344CB8AC3E}">
        <p14:creationId xmlns:p14="http://schemas.microsoft.com/office/powerpoint/2010/main" val="658033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9A175-9227-44AC-8948-38189AA0D93C}"/>
              </a:ext>
            </a:extLst>
          </p:cNvPr>
          <p:cNvSpPr>
            <a:spLocks noGrp="1"/>
          </p:cNvSpPr>
          <p:nvPr>
            <p:ph type="title"/>
          </p:nvPr>
        </p:nvSpPr>
        <p:spPr/>
        <p:txBody>
          <a:bodyPr/>
          <a:lstStyle/>
          <a:p>
            <a:r>
              <a:rPr lang="nl-BE" dirty="0"/>
              <a:t>3 belangrijke aspecten</a:t>
            </a:r>
          </a:p>
        </p:txBody>
      </p:sp>
      <p:sp>
        <p:nvSpPr>
          <p:cNvPr id="3" name="Tijdelijke aanduiding voor inhoud 2">
            <a:extLst>
              <a:ext uri="{FF2B5EF4-FFF2-40B4-BE49-F238E27FC236}">
                <a16:creationId xmlns:a16="http://schemas.microsoft.com/office/drawing/2014/main" id="{CC8DFCFE-53D8-49B4-9403-5AEE63B24717}"/>
              </a:ext>
            </a:extLst>
          </p:cNvPr>
          <p:cNvSpPr>
            <a:spLocks noGrp="1"/>
          </p:cNvSpPr>
          <p:nvPr>
            <p:ph idx="1"/>
          </p:nvPr>
        </p:nvSpPr>
        <p:spPr>
          <a:xfrm>
            <a:off x="1104293" y="1595438"/>
            <a:ext cx="8946541" cy="4195481"/>
          </a:xfrm>
        </p:spPr>
        <p:txBody>
          <a:bodyPr/>
          <a:lstStyle/>
          <a:p>
            <a:r>
              <a:rPr lang="nl-BE" dirty="0"/>
              <a:t>Belang van verbinding:</a:t>
            </a:r>
          </a:p>
          <a:p>
            <a:pPr marL="0" indent="0">
              <a:buNone/>
            </a:pPr>
            <a:r>
              <a:rPr lang="nl-BE" dirty="0"/>
              <a:t>Alle leerkrachten, ouders en andere betrokken volwassenen </a:t>
            </a:r>
            <a:br>
              <a:rPr lang="nl-BE" dirty="0"/>
            </a:br>
            <a:r>
              <a:rPr lang="nl-BE" dirty="0"/>
              <a:t>vormen samen de opvoedingsgemeenschap rond een kind. </a:t>
            </a:r>
            <a:br>
              <a:rPr lang="nl-BE" dirty="0"/>
            </a:br>
            <a:r>
              <a:rPr lang="nl-BE" dirty="0">
                <a:sym typeface="Wingdings" panose="05000000000000000000" pitchFamily="2" charset="2"/>
              </a:rPr>
              <a:t> Kind moet voelen dat iedereen aan zelfde zeel trekt.</a:t>
            </a:r>
          </a:p>
          <a:p>
            <a:pPr marL="0" indent="0">
              <a:buNone/>
            </a:pPr>
            <a:endParaRPr lang="nl-BE" dirty="0">
              <a:sym typeface="Wingdings" panose="05000000000000000000" pitchFamily="2" charset="2"/>
            </a:endParaRPr>
          </a:p>
          <a:p>
            <a:r>
              <a:rPr lang="nl-BE" dirty="0">
                <a:sym typeface="Wingdings" panose="05000000000000000000" pitchFamily="2" charset="2"/>
              </a:rPr>
              <a:t>Duidelijke verwachtingen en opvolging:</a:t>
            </a:r>
          </a:p>
          <a:p>
            <a:pPr marL="0" indent="0">
              <a:buNone/>
            </a:pPr>
            <a:r>
              <a:rPr lang="nl-BE" dirty="0">
                <a:sym typeface="Wingdings" panose="05000000000000000000" pitchFamily="2" charset="2"/>
              </a:rPr>
              <a:t>Regels betekenen niets als niemand toeziet op de naleving </a:t>
            </a:r>
            <a:br>
              <a:rPr lang="nl-BE" dirty="0">
                <a:sym typeface="Wingdings" panose="05000000000000000000" pitchFamily="2" charset="2"/>
              </a:rPr>
            </a:br>
            <a:r>
              <a:rPr lang="nl-BE" dirty="0">
                <a:sym typeface="Wingdings" panose="05000000000000000000" pitchFamily="2" charset="2"/>
              </a:rPr>
              <a:t>ervan..</a:t>
            </a:r>
          </a:p>
          <a:p>
            <a:pPr marL="0" indent="0">
              <a:buNone/>
            </a:pPr>
            <a:endParaRPr lang="nl-BE" dirty="0">
              <a:sym typeface="Wingdings" panose="05000000000000000000" pitchFamily="2" charset="2"/>
            </a:endParaRPr>
          </a:p>
          <a:p>
            <a:r>
              <a:rPr lang="nl-BE" dirty="0">
                <a:sym typeface="Wingdings" panose="05000000000000000000" pitchFamily="2" charset="2"/>
              </a:rPr>
              <a:t>Help kinderen om tot gewenst gedrag te komen.</a:t>
            </a:r>
          </a:p>
        </p:txBody>
      </p:sp>
      <p:pic>
        <p:nvPicPr>
          <p:cNvPr id="3074" name="Picture 2" descr="It Takes a Village to Raise a Child: How to Rebuild the Village | Village  quotes, Life skills for children, Quotes for kids">
            <a:extLst>
              <a:ext uri="{FF2B5EF4-FFF2-40B4-BE49-F238E27FC236}">
                <a16:creationId xmlns:a16="http://schemas.microsoft.com/office/drawing/2014/main" id="{8B1D95DB-C28F-4E66-A53B-012F445E1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661" y="1776272"/>
            <a:ext cx="2551228" cy="383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007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2DA0A-A7CA-4F9E-9690-A4548A0817BE}"/>
              </a:ext>
            </a:extLst>
          </p:cNvPr>
          <p:cNvSpPr>
            <a:spLocks noGrp="1"/>
          </p:cNvSpPr>
          <p:nvPr>
            <p:ph type="title"/>
          </p:nvPr>
        </p:nvSpPr>
        <p:spPr/>
        <p:txBody>
          <a:bodyPr/>
          <a:lstStyle/>
          <a:p>
            <a:r>
              <a:rPr lang="nl-BE" dirty="0"/>
              <a:t>Een effectieve straf is:</a:t>
            </a:r>
          </a:p>
        </p:txBody>
      </p:sp>
      <p:sp>
        <p:nvSpPr>
          <p:cNvPr id="3" name="Tijdelijke aanduiding voor inhoud 2">
            <a:extLst>
              <a:ext uri="{FF2B5EF4-FFF2-40B4-BE49-F238E27FC236}">
                <a16:creationId xmlns:a16="http://schemas.microsoft.com/office/drawing/2014/main" id="{955628EA-4613-41E5-AEFA-E0DA315598BF}"/>
              </a:ext>
            </a:extLst>
          </p:cNvPr>
          <p:cNvSpPr>
            <a:spLocks noGrp="1"/>
          </p:cNvSpPr>
          <p:nvPr>
            <p:ph idx="1"/>
          </p:nvPr>
        </p:nvSpPr>
        <p:spPr/>
        <p:txBody>
          <a:bodyPr/>
          <a:lstStyle/>
          <a:p>
            <a:r>
              <a:rPr lang="nl-BE" dirty="0"/>
              <a:t>Een duidelijke boodschap (“Dit gedrag kan niet”)</a:t>
            </a:r>
          </a:p>
          <a:p>
            <a:r>
              <a:rPr lang="nl-BE" dirty="0"/>
              <a:t>Mild (niet te lang, niet te kort)</a:t>
            </a:r>
          </a:p>
          <a:p>
            <a:r>
              <a:rPr lang="nl-BE" dirty="0"/>
              <a:t>NIET ingezet bij verhitte emoties</a:t>
            </a:r>
          </a:p>
          <a:p>
            <a:r>
              <a:rPr lang="nl-BE" dirty="0"/>
              <a:t>Logisch en educatief (in relatie tot de daad)</a:t>
            </a:r>
          </a:p>
          <a:p>
            <a:r>
              <a:rPr lang="nl-BE" dirty="0"/>
              <a:t>Geaccepteerd door het team en de </a:t>
            </a:r>
            <a:r>
              <a:rPr lang="nl-BE" dirty="0" err="1"/>
              <a:t>lln</a:t>
            </a:r>
            <a:endParaRPr lang="nl-BE" dirty="0"/>
          </a:p>
          <a:p>
            <a:r>
              <a:rPr lang="nl-BE" dirty="0"/>
              <a:t>Eindig en wordt afgesloten</a:t>
            </a:r>
          </a:p>
        </p:txBody>
      </p:sp>
    </p:spTree>
    <p:extLst>
      <p:ext uri="{BB962C8B-B14F-4D97-AF65-F5344CB8AC3E}">
        <p14:creationId xmlns:p14="http://schemas.microsoft.com/office/powerpoint/2010/main" val="781885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8D4D0-09CD-4CEE-B71C-08D35D2E67A1}"/>
              </a:ext>
            </a:extLst>
          </p:cNvPr>
          <p:cNvSpPr>
            <a:spLocks noGrp="1"/>
          </p:cNvSpPr>
          <p:nvPr>
            <p:ph type="title"/>
          </p:nvPr>
        </p:nvSpPr>
        <p:spPr/>
        <p:txBody>
          <a:bodyPr/>
          <a:lstStyle/>
          <a:p>
            <a:r>
              <a:rPr lang="nl-BE" dirty="0"/>
              <a:t>2 schooleigen casussen</a:t>
            </a:r>
          </a:p>
        </p:txBody>
      </p:sp>
      <p:sp>
        <p:nvSpPr>
          <p:cNvPr id="3" name="Tijdelijke aanduiding voor inhoud 2">
            <a:extLst>
              <a:ext uri="{FF2B5EF4-FFF2-40B4-BE49-F238E27FC236}">
                <a16:creationId xmlns:a16="http://schemas.microsoft.com/office/drawing/2014/main" id="{6F0F35C6-20AA-4754-A0B7-47EE50F55987}"/>
              </a:ext>
            </a:extLst>
          </p:cNvPr>
          <p:cNvSpPr>
            <a:spLocks noGrp="1"/>
          </p:cNvSpPr>
          <p:nvPr>
            <p:ph idx="1"/>
          </p:nvPr>
        </p:nvSpPr>
        <p:spPr>
          <a:xfrm>
            <a:off x="447068" y="1624648"/>
            <a:ext cx="8946541" cy="4195481"/>
          </a:xfrm>
        </p:spPr>
        <p:txBody>
          <a:bodyPr>
            <a:normAutofit lnSpcReduction="10000"/>
          </a:bodyPr>
          <a:lstStyle/>
          <a:p>
            <a:r>
              <a:rPr lang="nl-BE" dirty="0"/>
              <a:t>E. (K2)</a:t>
            </a:r>
          </a:p>
          <a:p>
            <a:pPr marL="0" indent="0">
              <a:buNone/>
            </a:pPr>
            <a:r>
              <a:rPr lang="nl-BE" dirty="0"/>
              <a:t>E. is een wel erg onstuimige kleuter. Komt vaak ongepast tussen, doet andere kinderen pijn, kan zich niet uitdrukken (andere moedertaal). Hoe reageren we best als E. het “uithangt”? Straffen we hem of niet? Zo ja, hoe? Wat kunnen we anders doen om E het gewenste gedrag aan te leren?</a:t>
            </a:r>
          </a:p>
          <a:p>
            <a:pPr marL="0" indent="0">
              <a:buNone/>
            </a:pPr>
            <a:endParaRPr lang="nl-BE" dirty="0"/>
          </a:p>
          <a:p>
            <a:r>
              <a:rPr lang="nl-BE" dirty="0"/>
              <a:t>P-L (4L)</a:t>
            </a:r>
          </a:p>
          <a:p>
            <a:pPr marL="0" indent="0">
              <a:buNone/>
            </a:pPr>
            <a:r>
              <a:rPr lang="nl-BE" dirty="0"/>
              <a:t>Meisje 4</a:t>
            </a:r>
            <a:r>
              <a:rPr lang="nl-BE" baseline="30000" dirty="0"/>
              <a:t>e</a:t>
            </a:r>
            <a:r>
              <a:rPr lang="nl-BE" dirty="0"/>
              <a:t> leerjaar. P-L kan plots erg kwaad worden om iets kleins. Hoe reageren we best op dat moment? Hoe pakken we de situatie aan waarin ze plots erg kwaad wordt en mogelijk gevaar vormt voor anderen in de buurt? Straffen we haar of niet? Wat kunnen we anders doen om P-L het gewenste gedrag aan te leren?</a:t>
            </a:r>
          </a:p>
          <a:p>
            <a:pPr marL="0" indent="0">
              <a:buNone/>
            </a:pPr>
            <a:endParaRPr lang="nl-BE" dirty="0"/>
          </a:p>
        </p:txBody>
      </p:sp>
      <p:pic>
        <p:nvPicPr>
          <p:cNvPr id="5122" name="Picture 2" descr="7 Brainstorm Technieken Om Tot De Beste Ideeën Te Komen">
            <a:extLst>
              <a:ext uri="{FF2B5EF4-FFF2-40B4-BE49-F238E27FC236}">
                <a16:creationId xmlns:a16="http://schemas.microsoft.com/office/drawing/2014/main" id="{AB4E0C03-FC2A-43A7-A94D-F701894F7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1430" y="2524937"/>
            <a:ext cx="2623502" cy="262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006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3F881C-E4F7-4E44-A07E-AC19A6CAD1AF}"/>
              </a:ext>
            </a:extLst>
          </p:cNvPr>
          <p:cNvSpPr>
            <a:spLocks noGrp="1"/>
          </p:cNvSpPr>
          <p:nvPr>
            <p:ph type="title"/>
          </p:nvPr>
        </p:nvSpPr>
        <p:spPr>
          <a:xfrm>
            <a:off x="665161" y="1128993"/>
            <a:ext cx="9404723" cy="1400530"/>
          </a:xfrm>
        </p:spPr>
        <p:txBody>
          <a:bodyPr/>
          <a:lstStyle/>
          <a:p>
            <a:r>
              <a:rPr lang="nl-BE" dirty="0"/>
              <a:t>Werking pestbuddy</a:t>
            </a:r>
          </a:p>
        </p:txBody>
      </p:sp>
      <p:pic>
        <p:nvPicPr>
          <p:cNvPr id="1026" name="Picture 2" descr="Klassenkracht; met respect voor de klas. - Alles over gedrag">
            <a:extLst>
              <a:ext uri="{FF2B5EF4-FFF2-40B4-BE49-F238E27FC236}">
                <a16:creationId xmlns:a16="http://schemas.microsoft.com/office/drawing/2014/main" id="{FEB8353E-CEE8-4EDB-AE8D-1A039914B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4" y="211265"/>
            <a:ext cx="3990975" cy="626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408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2A61CC-1EBA-4C72-A2E4-BEDB95FEAE29}"/>
              </a:ext>
            </a:extLst>
          </p:cNvPr>
          <p:cNvSpPr>
            <a:spLocks noGrp="1"/>
          </p:cNvSpPr>
          <p:nvPr>
            <p:ph type="title"/>
          </p:nvPr>
        </p:nvSpPr>
        <p:spPr>
          <a:xfrm>
            <a:off x="2170111" y="2376767"/>
            <a:ext cx="9404723" cy="2776257"/>
          </a:xfrm>
        </p:spPr>
        <p:txBody>
          <a:bodyPr/>
          <a:lstStyle/>
          <a:p>
            <a:r>
              <a:rPr lang="nl-BE" dirty="0"/>
              <a:t>Wat voor school willen we zijn?</a:t>
            </a:r>
            <a:br>
              <a:rPr lang="nl-BE" dirty="0"/>
            </a:br>
            <a:br>
              <a:rPr lang="nl-BE" dirty="0"/>
            </a:br>
            <a:r>
              <a:rPr lang="nl-BE" dirty="0"/>
              <a:t>Wat voor </a:t>
            </a:r>
            <a:r>
              <a:rPr lang="nl-BE" dirty="0" err="1"/>
              <a:t>lkr</a:t>
            </a:r>
            <a:r>
              <a:rPr lang="nl-BE" dirty="0"/>
              <a:t> wil ik zijn?</a:t>
            </a:r>
          </a:p>
        </p:txBody>
      </p:sp>
      <p:pic>
        <p:nvPicPr>
          <p:cNvPr id="4098" name="Picture 2" descr="Vraagtekens | Vraagteken, Uitroepteken">
            <a:extLst>
              <a:ext uri="{FF2B5EF4-FFF2-40B4-BE49-F238E27FC236}">
                <a16:creationId xmlns:a16="http://schemas.microsoft.com/office/drawing/2014/main" id="{8B42AE05-ACD9-4DA6-AF3A-AE625124C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58025" cy="21045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raagtekens | Vraagteken, Uitroepteken">
            <a:extLst>
              <a:ext uri="{FF2B5EF4-FFF2-40B4-BE49-F238E27FC236}">
                <a16:creationId xmlns:a16="http://schemas.microsoft.com/office/drawing/2014/main" id="{B7AB5AD4-D2F6-41CC-8A87-DD0D067B9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975" y="4753459"/>
            <a:ext cx="7058025" cy="210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91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FB301-6049-4B7E-AB7C-F56D8910A843}"/>
              </a:ext>
            </a:extLst>
          </p:cNvPr>
          <p:cNvSpPr>
            <a:spLocks noGrp="1"/>
          </p:cNvSpPr>
          <p:nvPr>
            <p:ph type="title"/>
          </p:nvPr>
        </p:nvSpPr>
        <p:spPr/>
        <p:txBody>
          <a:bodyPr/>
          <a:lstStyle/>
          <a:p>
            <a:r>
              <a:rPr lang="nl-BE" dirty="0"/>
              <a:t>Hoeveel schoolregels hebben we?</a:t>
            </a:r>
          </a:p>
        </p:txBody>
      </p:sp>
      <p:pic>
        <p:nvPicPr>
          <p:cNvPr id="6146" name="Picture 2" descr="De Gouden Schoolregels – zijderoute">
            <a:extLst>
              <a:ext uri="{FF2B5EF4-FFF2-40B4-BE49-F238E27FC236}">
                <a16:creationId xmlns:a16="http://schemas.microsoft.com/office/drawing/2014/main" id="{508411B1-02CC-4176-A234-E2779DE5A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527" y="1409699"/>
            <a:ext cx="5555673" cy="3819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4 regels, dat is alles! - Kindcentrum Juliana">
            <a:extLst>
              <a:ext uri="{FF2B5EF4-FFF2-40B4-BE49-F238E27FC236}">
                <a16:creationId xmlns:a16="http://schemas.microsoft.com/office/drawing/2014/main" id="{0EC9A1BD-42D0-4F6A-96E5-1644B7D61A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775"/>
          <a:stretch/>
        </p:blipFill>
        <p:spPr bwMode="auto">
          <a:xfrm>
            <a:off x="790575" y="1247775"/>
            <a:ext cx="4171950" cy="526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42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 calcmode="lin" valueType="num">
                                      <p:cBhvr additive="base">
                                        <p:cTn id="14" dur="500" fill="hold"/>
                                        <p:tgtEl>
                                          <p:spTgt spid="6148"/>
                                        </p:tgtEl>
                                        <p:attrNameLst>
                                          <p:attrName>ppt_x</p:attrName>
                                        </p:attrNameLst>
                                      </p:cBhvr>
                                      <p:tavLst>
                                        <p:tav tm="0">
                                          <p:val>
                                            <p:strVal val="#ppt_x"/>
                                          </p:val>
                                        </p:tav>
                                        <p:tav tm="100000">
                                          <p:val>
                                            <p:strVal val="#ppt_x"/>
                                          </p:val>
                                        </p:tav>
                                      </p:tavLst>
                                    </p:anim>
                                    <p:anim calcmode="lin" valueType="num">
                                      <p:cBhvr additive="base">
                                        <p:cTn id="15"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7 Brainstorm Technieken Om Tot De Beste Ideeën Te Komen">
            <a:extLst>
              <a:ext uri="{FF2B5EF4-FFF2-40B4-BE49-F238E27FC236}">
                <a16:creationId xmlns:a16="http://schemas.microsoft.com/office/drawing/2014/main" id="{4B90FB4F-361B-4E19-A535-C4EBB53FF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405" y="1226965"/>
            <a:ext cx="4404070" cy="440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07A23-A348-4D63-B7FC-FE77E854BE98}"/>
              </a:ext>
            </a:extLst>
          </p:cNvPr>
          <p:cNvSpPr>
            <a:spLocks noGrp="1"/>
          </p:cNvSpPr>
          <p:nvPr>
            <p:ph type="ctrTitle"/>
          </p:nvPr>
        </p:nvSpPr>
        <p:spPr>
          <a:xfrm>
            <a:off x="1154954" y="1447800"/>
            <a:ext cx="9132045" cy="3329581"/>
          </a:xfrm>
        </p:spPr>
        <p:txBody>
          <a:bodyPr/>
          <a:lstStyle/>
          <a:p>
            <a:r>
              <a:rPr lang="nl-BE" dirty="0"/>
              <a:t>Deel 1: Straf of niet?</a:t>
            </a:r>
          </a:p>
        </p:txBody>
      </p:sp>
      <p:sp>
        <p:nvSpPr>
          <p:cNvPr id="3" name="Ondertitel 2">
            <a:extLst>
              <a:ext uri="{FF2B5EF4-FFF2-40B4-BE49-F238E27FC236}">
                <a16:creationId xmlns:a16="http://schemas.microsoft.com/office/drawing/2014/main" id="{D872181A-33D3-493D-AA01-0FA3FB1E4F4B}"/>
              </a:ext>
            </a:extLst>
          </p:cNvPr>
          <p:cNvSpPr>
            <a:spLocks noGrp="1"/>
          </p:cNvSpPr>
          <p:nvPr>
            <p:ph type="subTitle" idx="1"/>
          </p:nvPr>
        </p:nvSpPr>
        <p:spPr/>
        <p:txBody>
          <a:bodyPr/>
          <a:lstStyle/>
          <a:p>
            <a:r>
              <a:rPr lang="nl-BE" dirty="0"/>
              <a:t>Sarah </a:t>
            </a:r>
            <a:r>
              <a:rPr lang="nl-BE" dirty="0" err="1"/>
              <a:t>vh</a:t>
            </a:r>
            <a:r>
              <a:rPr lang="nl-BE" dirty="0"/>
              <a:t> en </a:t>
            </a:r>
            <a:r>
              <a:rPr lang="nl-BE" dirty="0" err="1"/>
              <a:t>sarah</a:t>
            </a:r>
            <a:r>
              <a:rPr lang="nl-BE" dirty="0"/>
              <a:t> </a:t>
            </a:r>
            <a:r>
              <a:rPr lang="nl-BE" dirty="0" err="1"/>
              <a:t>vds</a:t>
            </a:r>
            <a:r>
              <a:rPr lang="nl-BE" dirty="0"/>
              <a:t> </a:t>
            </a:r>
          </a:p>
        </p:txBody>
      </p:sp>
    </p:spTree>
    <p:extLst>
      <p:ext uri="{BB962C8B-B14F-4D97-AF65-F5344CB8AC3E}">
        <p14:creationId xmlns:p14="http://schemas.microsoft.com/office/powerpoint/2010/main" val="22057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15DCF7-904C-4CAB-A5F5-B76516959908}"/>
              </a:ext>
            </a:extLst>
          </p:cNvPr>
          <p:cNvSpPr>
            <a:spLocks noGrp="1"/>
          </p:cNvSpPr>
          <p:nvPr>
            <p:ph type="title"/>
          </p:nvPr>
        </p:nvSpPr>
        <p:spPr/>
        <p:txBody>
          <a:bodyPr/>
          <a:lstStyle/>
          <a:p>
            <a:r>
              <a:rPr lang="nl-BE" dirty="0"/>
              <a:t>Wat wil je bereiken met het geven van een straf?</a:t>
            </a:r>
          </a:p>
        </p:txBody>
      </p:sp>
      <p:sp>
        <p:nvSpPr>
          <p:cNvPr id="3" name="Tijdelijke aanduiding voor inhoud 2">
            <a:extLst>
              <a:ext uri="{FF2B5EF4-FFF2-40B4-BE49-F238E27FC236}">
                <a16:creationId xmlns:a16="http://schemas.microsoft.com/office/drawing/2014/main" id="{445C7E26-AF2E-407E-9FFC-1F962CF2A506}"/>
              </a:ext>
            </a:extLst>
          </p:cNvPr>
          <p:cNvSpPr>
            <a:spLocks noGrp="1"/>
          </p:cNvSpPr>
          <p:nvPr>
            <p:ph idx="1"/>
          </p:nvPr>
        </p:nvSpPr>
        <p:spPr/>
        <p:txBody>
          <a:bodyPr/>
          <a:lstStyle/>
          <a:p>
            <a:pPr marL="0" indent="0">
              <a:buNone/>
            </a:pPr>
            <a:r>
              <a:rPr lang="nl-BE" dirty="0"/>
              <a:t>Typ je reactie in de chat. </a:t>
            </a:r>
          </a:p>
          <a:p>
            <a:pPr marL="0" indent="0">
              <a:buNone/>
            </a:pPr>
            <a:r>
              <a:rPr lang="nl-BE" dirty="0"/>
              <a:t>Straf = iets onaangenaams laten volgen op ongewenst gedrag of het kind iets aangenaams ontnemen, uitgevoerd en beoordeeld door een </a:t>
            </a:r>
            <a:r>
              <a:rPr lang="nl-BE" dirty="0" err="1"/>
              <a:t>gezagsfiguur</a:t>
            </a:r>
            <a:r>
              <a:rPr lang="nl-BE" dirty="0"/>
              <a:t> </a:t>
            </a:r>
          </a:p>
          <a:p>
            <a:pPr marL="0" indent="0">
              <a:buNone/>
            </a:pPr>
            <a:endParaRPr lang="nl-BE" dirty="0"/>
          </a:p>
          <a:p>
            <a:endParaRPr lang="nl-BE" dirty="0"/>
          </a:p>
          <a:p>
            <a:pPr marL="0" indent="0">
              <a:buNone/>
            </a:pPr>
            <a:endParaRPr lang="nl-BE" dirty="0"/>
          </a:p>
          <a:p>
            <a:r>
              <a:rPr lang="nl-BE" dirty="0"/>
              <a:t>We overlopen samen de input! Zitten we hierin wat op 1 lijn? </a:t>
            </a:r>
          </a:p>
        </p:txBody>
      </p:sp>
    </p:spTree>
    <p:extLst>
      <p:ext uri="{BB962C8B-B14F-4D97-AF65-F5344CB8AC3E}">
        <p14:creationId xmlns:p14="http://schemas.microsoft.com/office/powerpoint/2010/main" val="57100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0179A-E140-4749-87A4-1F9C979DE208}"/>
              </a:ext>
            </a:extLst>
          </p:cNvPr>
          <p:cNvSpPr>
            <a:spLocks noGrp="1"/>
          </p:cNvSpPr>
          <p:nvPr>
            <p:ph type="title"/>
          </p:nvPr>
        </p:nvSpPr>
        <p:spPr/>
        <p:txBody>
          <a:bodyPr/>
          <a:lstStyle/>
          <a:p>
            <a:r>
              <a:rPr lang="nl-BE" dirty="0"/>
              <a:t>Bespreken in groepjes</a:t>
            </a:r>
          </a:p>
        </p:txBody>
      </p:sp>
      <p:sp>
        <p:nvSpPr>
          <p:cNvPr id="3" name="Tijdelijke aanduiding voor inhoud 2">
            <a:extLst>
              <a:ext uri="{FF2B5EF4-FFF2-40B4-BE49-F238E27FC236}">
                <a16:creationId xmlns:a16="http://schemas.microsoft.com/office/drawing/2014/main" id="{9DE7B9D3-AADB-42FD-A382-8505BB0AFC0A}"/>
              </a:ext>
            </a:extLst>
          </p:cNvPr>
          <p:cNvSpPr>
            <a:spLocks noGrp="1"/>
          </p:cNvSpPr>
          <p:nvPr>
            <p:ph idx="1"/>
          </p:nvPr>
        </p:nvSpPr>
        <p:spPr/>
        <p:txBody>
          <a:bodyPr/>
          <a:lstStyle/>
          <a:p>
            <a:r>
              <a:rPr lang="nl-BE" dirty="0"/>
              <a:t>Vertel aan elkaar een situatie waarin JIJ </a:t>
            </a:r>
            <a:br>
              <a:rPr lang="nl-BE" dirty="0"/>
            </a:br>
            <a:r>
              <a:rPr lang="nl-BE" dirty="0"/>
              <a:t>(als kind of volwassene) gestraft werd.</a:t>
            </a:r>
          </a:p>
          <a:p>
            <a:r>
              <a:rPr lang="nl-BE" dirty="0"/>
              <a:t>Hoe voelde je je? </a:t>
            </a:r>
          </a:p>
          <a:p>
            <a:r>
              <a:rPr lang="nl-BE" dirty="0"/>
              <a:t>Wat dacht je erbij?</a:t>
            </a:r>
          </a:p>
          <a:p>
            <a:r>
              <a:rPr lang="nl-BE" dirty="0"/>
              <a:t>Was je bereid om je gedrag aan te passen?</a:t>
            </a:r>
          </a:p>
          <a:p>
            <a:r>
              <a:rPr lang="nl-BE" dirty="0"/>
              <a:t>Waarom wel/niet? </a:t>
            </a:r>
          </a:p>
        </p:txBody>
      </p:sp>
      <p:pic>
        <p:nvPicPr>
          <p:cNvPr id="2050" name="Picture 2" descr="Reflectie en zelfreflectie: belangrijk onderdeel van de leerzone">
            <a:extLst>
              <a:ext uri="{FF2B5EF4-FFF2-40B4-BE49-F238E27FC236}">
                <a16:creationId xmlns:a16="http://schemas.microsoft.com/office/drawing/2014/main" id="{9579DC0E-92F8-4960-A7FE-6CFCA6AF5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49" y="1933574"/>
            <a:ext cx="4314825"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849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CB696C-C56F-43D0-A81F-5C40EFA6701D}"/>
              </a:ext>
            </a:extLst>
          </p:cNvPr>
          <p:cNvSpPr>
            <a:spLocks noGrp="1"/>
          </p:cNvSpPr>
          <p:nvPr>
            <p:ph type="title"/>
          </p:nvPr>
        </p:nvSpPr>
        <p:spPr/>
        <p:txBody>
          <a:bodyPr/>
          <a:lstStyle/>
          <a:p>
            <a:r>
              <a:rPr lang="nl-BE" dirty="0"/>
              <a:t>Wanneer heeft straf effect?</a:t>
            </a:r>
          </a:p>
        </p:txBody>
      </p:sp>
      <p:sp>
        <p:nvSpPr>
          <p:cNvPr id="3" name="Tijdelijke aanduiding voor inhoud 2">
            <a:extLst>
              <a:ext uri="{FF2B5EF4-FFF2-40B4-BE49-F238E27FC236}">
                <a16:creationId xmlns:a16="http://schemas.microsoft.com/office/drawing/2014/main" id="{524CC32D-9929-48A5-916B-772202EC45D9}"/>
              </a:ext>
            </a:extLst>
          </p:cNvPr>
          <p:cNvSpPr>
            <a:spLocks noGrp="1"/>
          </p:cNvSpPr>
          <p:nvPr>
            <p:ph idx="1"/>
          </p:nvPr>
        </p:nvSpPr>
        <p:spPr/>
        <p:txBody>
          <a:bodyPr/>
          <a:lstStyle/>
          <a:p>
            <a:r>
              <a:rPr lang="nl-BE" dirty="0"/>
              <a:t>Als de verwachtingen vooraf duidelijk waren</a:t>
            </a:r>
          </a:p>
          <a:p>
            <a:r>
              <a:rPr lang="nl-BE" dirty="0"/>
              <a:t>Als de gestrafte de straf als eerlijk en rechtvaardig aanvaardt</a:t>
            </a:r>
          </a:p>
          <a:p>
            <a:r>
              <a:rPr lang="nl-BE" dirty="0"/>
              <a:t>Als er een goede relatie is tussen gestrafte-</a:t>
            </a:r>
            <a:r>
              <a:rPr lang="nl-BE" dirty="0" err="1"/>
              <a:t>gezagsfiguur</a:t>
            </a:r>
            <a:endParaRPr lang="nl-BE" dirty="0"/>
          </a:p>
          <a:p>
            <a:r>
              <a:rPr lang="nl-BE" dirty="0"/>
              <a:t>Vooral positief effect op jonge kinderen</a:t>
            </a:r>
          </a:p>
          <a:p>
            <a:pPr marL="0" indent="0">
              <a:buNone/>
            </a:pPr>
            <a:endParaRPr lang="nl-BE" dirty="0"/>
          </a:p>
          <a:p>
            <a:pPr marL="0" indent="0">
              <a:buNone/>
            </a:pPr>
            <a:r>
              <a:rPr lang="nl-BE" dirty="0"/>
              <a:t>Hoe?</a:t>
            </a:r>
          </a:p>
          <a:p>
            <a:pPr marL="0" indent="0">
              <a:buNone/>
            </a:pPr>
            <a:r>
              <a:rPr lang="nl-BE" dirty="0"/>
              <a:t>Markeren: “Wat je nu deed was fout”</a:t>
            </a:r>
          </a:p>
          <a:p>
            <a:pPr marL="0" indent="0">
              <a:buNone/>
            </a:pPr>
            <a:r>
              <a:rPr lang="nl-BE" dirty="0"/>
              <a:t>Maak de ernst van het gedrag duidelijk </a:t>
            </a:r>
          </a:p>
          <a:p>
            <a:endParaRPr lang="nl-BE" dirty="0"/>
          </a:p>
        </p:txBody>
      </p:sp>
    </p:spTree>
    <p:extLst>
      <p:ext uri="{BB962C8B-B14F-4D97-AF65-F5344CB8AC3E}">
        <p14:creationId xmlns:p14="http://schemas.microsoft.com/office/powerpoint/2010/main" val="582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A0A9E-E429-42AE-B5F7-328FA3877CF4}"/>
              </a:ext>
            </a:extLst>
          </p:cNvPr>
          <p:cNvSpPr>
            <a:spLocks noGrp="1"/>
          </p:cNvSpPr>
          <p:nvPr>
            <p:ph type="title"/>
          </p:nvPr>
        </p:nvSpPr>
        <p:spPr/>
        <p:txBody>
          <a:bodyPr/>
          <a:lstStyle/>
          <a:p>
            <a:r>
              <a:rPr lang="nl-BE" dirty="0"/>
              <a:t>Beperkingen van straf</a:t>
            </a:r>
          </a:p>
        </p:txBody>
      </p:sp>
      <p:sp>
        <p:nvSpPr>
          <p:cNvPr id="3" name="Tijdelijke aanduiding voor inhoud 2">
            <a:extLst>
              <a:ext uri="{FF2B5EF4-FFF2-40B4-BE49-F238E27FC236}">
                <a16:creationId xmlns:a16="http://schemas.microsoft.com/office/drawing/2014/main" id="{93B59E2A-2244-4B9E-896A-7C6A464A318A}"/>
              </a:ext>
            </a:extLst>
          </p:cNvPr>
          <p:cNvSpPr>
            <a:spLocks noGrp="1"/>
          </p:cNvSpPr>
          <p:nvPr>
            <p:ph idx="1"/>
          </p:nvPr>
        </p:nvSpPr>
        <p:spPr>
          <a:xfrm>
            <a:off x="428625" y="2052918"/>
            <a:ext cx="11420475" cy="4195481"/>
          </a:xfrm>
        </p:spPr>
        <p:txBody>
          <a:bodyPr>
            <a:normAutofit/>
          </a:bodyPr>
          <a:lstStyle/>
          <a:p>
            <a:pPr marL="0" indent="0">
              <a:buNone/>
            </a:pPr>
            <a:r>
              <a:rPr lang="nl-BE" sz="3600" i="1" dirty="0">
                <a:latin typeface="Agency FB" panose="020B0503020202020204" pitchFamily="34" charset="0"/>
              </a:rPr>
              <a:t>“</a:t>
            </a:r>
            <a:r>
              <a:rPr lang="nl-BE" sz="4000" i="1" dirty="0">
                <a:latin typeface="Agency FB" panose="020B0503020202020204" pitchFamily="34" charset="0"/>
              </a:rPr>
              <a:t>Een kind dat een taalfout maakt, geven we taalles.</a:t>
            </a:r>
          </a:p>
          <a:p>
            <a:pPr marL="0" indent="0">
              <a:buNone/>
            </a:pPr>
            <a:r>
              <a:rPr lang="nl-BE" sz="4000" i="1" dirty="0">
                <a:latin typeface="Agency FB" panose="020B0503020202020204" pitchFamily="34" charset="0"/>
              </a:rPr>
              <a:t>Een kind dat moeite heeft met rekenen geven we bijles wiskunde.</a:t>
            </a:r>
          </a:p>
          <a:p>
            <a:pPr marL="0" indent="0">
              <a:buNone/>
            </a:pPr>
            <a:r>
              <a:rPr lang="nl-BE" sz="4000" i="1" dirty="0">
                <a:latin typeface="Agency FB" panose="020B0503020202020204" pitchFamily="34" charset="0"/>
              </a:rPr>
              <a:t>Een kind dat zich fout gedraagt… krijgt straf!”</a:t>
            </a:r>
          </a:p>
        </p:txBody>
      </p:sp>
    </p:spTree>
    <p:extLst>
      <p:ext uri="{BB962C8B-B14F-4D97-AF65-F5344CB8AC3E}">
        <p14:creationId xmlns:p14="http://schemas.microsoft.com/office/powerpoint/2010/main" val="399959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7DEE8-41D1-4C1D-967B-FDF2CB5DB1C8}"/>
              </a:ext>
            </a:extLst>
          </p:cNvPr>
          <p:cNvSpPr>
            <a:spLocks noGrp="1"/>
          </p:cNvSpPr>
          <p:nvPr>
            <p:ph type="title"/>
          </p:nvPr>
        </p:nvSpPr>
        <p:spPr/>
        <p:txBody>
          <a:bodyPr/>
          <a:lstStyle/>
          <a:p>
            <a:r>
              <a:rPr lang="nl-BE" dirty="0"/>
              <a:t>Beperkingen van straf</a:t>
            </a:r>
          </a:p>
        </p:txBody>
      </p:sp>
      <p:sp>
        <p:nvSpPr>
          <p:cNvPr id="3" name="Tijdelijke aanduiding voor inhoud 2">
            <a:extLst>
              <a:ext uri="{FF2B5EF4-FFF2-40B4-BE49-F238E27FC236}">
                <a16:creationId xmlns:a16="http://schemas.microsoft.com/office/drawing/2014/main" id="{DB4923E6-E607-4C29-A6DA-0F881658DD90}"/>
              </a:ext>
            </a:extLst>
          </p:cNvPr>
          <p:cNvSpPr>
            <a:spLocks noGrp="1"/>
          </p:cNvSpPr>
          <p:nvPr>
            <p:ph idx="1"/>
          </p:nvPr>
        </p:nvSpPr>
        <p:spPr/>
        <p:txBody>
          <a:bodyPr>
            <a:normAutofit/>
          </a:bodyPr>
          <a:lstStyle/>
          <a:p>
            <a:r>
              <a:rPr lang="nl-BE" dirty="0"/>
              <a:t>Kinderen proberen eraan te ontsnappen, willen het gevoel van schaamte wegsteken</a:t>
            </a:r>
          </a:p>
          <a:p>
            <a:pPr lvl="3">
              <a:buFont typeface="Wingdings" panose="05000000000000000000" pitchFamily="2" charset="2"/>
              <a:buChar char="à"/>
            </a:pPr>
            <a:r>
              <a:rPr lang="nl-BE" sz="1800" dirty="0">
                <a:sym typeface="Wingdings" panose="05000000000000000000" pitchFamily="2" charset="2"/>
              </a:rPr>
              <a:t>SCHILD TEGEN SCHAAMTE </a:t>
            </a:r>
            <a:br>
              <a:rPr lang="nl-BE" sz="1800" dirty="0">
                <a:sym typeface="Wingdings" panose="05000000000000000000" pitchFamily="2" charset="2"/>
              </a:rPr>
            </a:br>
            <a:r>
              <a:rPr lang="nl-BE" sz="1800" dirty="0">
                <a:sym typeface="Wingdings" panose="05000000000000000000" pitchFamily="2" charset="2"/>
              </a:rPr>
              <a:t>(anderen beschuldigen, minimaliseren, liegen, woede)</a:t>
            </a:r>
          </a:p>
          <a:p>
            <a:r>
              <a:rPr lang="nl-BE" dirty="0">
                <a:sym typeface="Wingdings" panose="05000000000000000000" pitchFamily="2" charset="2"/>
              </a:rPr>
              <a:t>Creëert sfeer van negativiteit en angst</a:t>
            </a:r>
          </a:p>
          <a:p>
            <a:r>
              <a:rPr lang="nl-BE" dirty="0">
                <a:sym typeface="Wingdings" panose="05000000000000000000" pitchFamily="2" charset="2"/>
              </a:rPr>
              <a:t>Is gericht op controle hier en nu ……. en achteraf? </a:t>
            </a:r>
          </a:p>
          <a:p>
            <a:r>
              <a:rPr lang="nl-BE" dirty="0">
                <a:sym typeface="Wingdings" panose="05000000000000000000" pitchFamily="2" charset="2"/>
              </a:rPr>
              <a:t>Kind leert er niets van </a:t>
            </a:r>
          </a:p>
          <a:p>
            <a:r>
              <a:rPr lang="nl-BE" b="1" dirty="0">
                <a:sym typeface="Wingdings" panose="05000000000000000000" pitchFamily="2" charset="2"/>
              </a:rPr>
              <a:t>Relaties worden niet hersteld </a:t>
            </a:r>
          </a:p>
          <a:p>
            <a:r>
              <a:rPr lang="nl-BE" dirty="0">
                <a:sym typeface="Wingdings" panose="05000000000000000000" pitchFamily="2" charset="2"/>
              </a:rPr>
              <a:t>Risico op negatieve spiraal </a:t>
            </a:r>
          </a:p>
          <a:p>
            <a:pPr marL="0" indent="0">
              <a:buNone/>
            </a:pPr>
            <a:r>
              <a:rPr lang="nl-BE" dirty="0">
                <a:sym typeface="Wingdings" panose="05000000000000000000" pitchFamily="2" charset="2"/>
              </a:rPr>
              <a:t> </a:t>
            </a:r>
            <a:endParaRPr lang="nl-BE" dirty="0"/>
          </a:p>
        </p:txBody>
      </p:sp>
    </p:spTree>
    <p:extLst>
      <p:ext uri="{BB962C8B-B14F-4D97-AF65-F5344CB8AC3E}">
        <p14:creationId xmlns:p14="http://schemas.microsoft.com/office/powerpoint/2010/main" val="6383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D8037-C5EF-4A14-A990-D5516BE235D3}"/>
              </a:ext>
            </a:extLst>
          </p:cNvPr>
          <p:cNvSpPr>
            <a:spLocks noGrp="1"/>
          </p:cNvSpPr>
          <p:nvPr>
            <p:ph type="title"/>
          </p:nvPr>
        </p:nvSpPr>
        <p:spPr/>
        <p:txBody>
          <a:bodyPr/>
          <a:lstStyle/>
          <a:p>
            <a:r>
              <a:rPr lang="nl-BE" dirty="0"/>
              <a:t>Wat willen we bereiken met straf?</a:t>
            </a:r>
          </a:p>
        </p:txBody>
      </p:sp>
      <p:sp>
        <p:nvSpPr>
          <p:cNvPr id="3" name="Tijdelijke aanduiding voor inhoud 2">
            <a:extLst>
              <a:ext uri="{FF2B5EF4-FFF2-40B4-BE49-F238E27FC236}">
                <a16:creationId xmlns:a16="http://schemas.microsoft.com/office/drawing/2014/main" id="{131ACD14-E9F9-463F-B505-20E912DB1F47}"/>
              </a:ext>
            </a:extLst>
          </p:cNvPr>
          <p:cNvSpPr>
            <a:spLocks noGrp="1"/>
          </p:cNvSpPr>
          <p:nvPr>
            <p:ph idx="1"/>
          </p:nvPr>
        </p:nvSpPr>
        <p:spPr/>
        <p:txBody>
          <a:bodyPr/>
          <a:lstStyle/>
          <a:p>
            <a:r>
              <a:rPr lang="nl-BE" dirty="0"/>
              <a:t>Straffen en belonen:</a:t>
            </a:r>
          </a:p>
          <a:p>
            <a:pPr marL="0" indent="0">
              <a:buNone/>
            </a:pPr>
            <a:r>
              <a:rPr lang="nl-BE" dirty="0"/>
              <a:t>Doel = gehoorzame </a:t>
            </a:r>
            <a:r>
              <a:rPr lang="nl-BE" dirty="0" err="1"/>
              <a:t>lln</a:t>
            </a:r>
            <a:endParaRPr lang="nl-BE" dirty="0"/>
          </a:p>
          <a:p>
            <a:pPr marL="0" indent="0">
              <a:buNone/>
            </a:pPr>
            <a:r>
              <a:rPr lang="nl-BE" dirty="0"/>
              <a:t>“Als ik het zo zeg, moet de </a:t>
            </a:r>
            <a:r>
              <a:rPr lang="nl-BE" dirty="0" err="1"/>
              <a:t>lln</a:t>
            </a:r>
            <a:r>
              <a:rPr lang="nl-BE" dirty="0"/>
              <a:t> het zo doen”</a:t>
            </a:r>
          </a:p>
          <a:p>
            <a:pPr marL="0" indent="0">
              <a:buNone/>
            </a:pPr>
            <a:endParaRPr lang="nl-BE" dirty="0"/>
          </a:p>
          <a:p>
            <a:r>
              <a:rPr lang="nl-BE" dirty="0"/>
              <a:t>Waarden in hedendaagse maatschappij:</a:t>
            </a:r>
          </a:p>
          <a:p>
            <a:pPr marL="0" indent="0">
              <a:buNone/>
            </a:pPr>
            <a:r>
              <a:rPr lang="nl-BE" dirty="0"/>
              <a:t>Doel = zelfredzaamheid, talenten ontwikkelen, eigen keuzes maken…</a:t>
            </a:r>
          </a:p>
        </p:txBody>
      </p:sp>
      <p:pic>
        <p:nvPicPr>
          <p:cNvPr id="3074" name="Picture 2" descr="Ontwikkeling, elke stap is een stap dichterbij je doel">
            <a:extLst>
              <a:ext uri="{FF2B5EF4-FFF2-40B4-BE49-F238E27FC236}">
                <a16:creationId xmlns:a16="http://schemas.microsoft.com/office/drawing/2014/main" id="{CAF4DE81-7BC6-4359-8E97-1F8685B66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0" y="1853248"/>
            <a:ext cx="38100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141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347</TotalTime>
  <Words>1253</Words>
  <Application>Microsoft Office PowerPoint</Application>
  <PresentationFormat>Breedbeeld</PresentationFormat>
  <Paragraphs>154</Paragraphs>
  <Slides>28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28</vt:i4>
      </vt:variant>
    </vt:vector>
  </HeadingPairs>
  <TitlesOfParts>
    <vt:vector size="34" baseType="lpstr">
      <vt:lpstr>Agency FB</vt:lpstr>
      <vt:lpstr>Arial</vt:lpstr>
      <vt:lpstr>Century Gothic</vt:lpstr>
      <vt:lpstr>Wingdings</vt:lpstr>
      <vt:lpstr>Wingdings 3</vt:lpstr>
      <vt:lpstr>Ion</vt:lpstr>
      <vt:lpstr>Moet er dan  geen straf volgen?</vt:lpstr>
      <vt:lpstr>Waar we het vandaag over hebben:</vt:lpstr>
      <vt:lpstr>Deel 1: Straf of niet?</vt:lpstr>
      <vt:lpstr>Wat wil je bereiken met het geven van een straf?</vt:lpstr>
      <vt:lpstr>Bespreken in groepjes</vt:lpstr>
      <vt:lpstr>Wanneer heeft straf effect?</vt:lpstr>
      <vt:lpstr>Beperkingen van straf</vt:lpstr>
      <vt:lpstr>Beperkingen van straf</vt:lpstr>
      <vt:lpstr>Wat willen we bereiken met straf?</vt:lpstr>
      <vt:lpstr>Rol van autoriteit</vt:lpstr>
      <vt:lpstr>Indien nog tijd…</vt:lpstr>
      <vt:lpstr>Onthoud steeds:  Controle hebben over  kinderen is een illusie… Je hebt wel invloed! </vt:lpstr>
      <vt:lpstr>Deel 2: Casus Brian</vt:lpstr>
      <vt:lpstr>Casus Brian </vt:lpstr>
      <vt:lpstr>Casus Brian </vt:lpstr>
      <vt:lpstr>Stemmen in je hoofd</vt:lpstr>
      <vt:lpstr>Motivatie voor gedrag</vt:lpstr>
      <vt:lpstr>Casus Brian </vt:lpstr>
      <vt:lpstr>Deel 3: Schoolregels</vt:lpstr>
      <vt:lpstr>PowerPoint-presentatie</vt:lpstr>
      <vt:lpstr>Hoe straf geven?</vt:lpstr>
      <vt:lpstr>3 belangrijke aspecten</vt:lpstr>
      <vt:lpstr>Een effectieve straf is:</vt:lpstr>
      <vt:lpstr>2 schooleigen casussen</vt:lpstr>
      <vt:lpstr>Werking pestbuddy</vt:lpstr>
      <vt:lpstr>Wat voor school willen we zijn?  Wat voor lkr wil ik zijn?</vt:lpstr>
      <vt:lpstr>Hoeveel schoolregels hebben we?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Moet er dan straf volgen?</dc:title>
  <dc:creator>Van der Straeten Sarah</dc:creator>
  <cp:lastModifiedBy>Van der Straeten Sarah</cp:lastModifiedBy>
  <cp:revision>17</cp:revision>
  <dcterms:created xsi:type="dcterms:W3CDTF">2021-03-05T19:22:16Z</dcterms:created>
  <dcterms:modified xsi:type="dcterms:W3CDTF">2021-03-10T11:33:01Z</dcterms:modified>
</cp:coreProperties>
</file>