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0" r:id="rId4"/>
  </p:sldMasterIdLst>
  <p:notesMasterIdLst>
    <p:notesMasterId r:id="rId16"/>
  </p:notesMasterIdLst>
  <p:handoutMasterIdLst>
    <p:handoutMasterId r:id="rId17"/>
  </p:handoutMasterIdLst>
  <p:sldIdLst>
    <p:sldId id="256" r:id="rId5"/>
    <p:sldId id="271" r:id="rId6"/>
    <p:sldId id="283" r:id="rId7"/>
    <p:sldId id="279" r:id="rId8"/>
    <p:sldId id="281" r:id="rId9"/>
    <p:sldId id="280" r:id="rId10"/>
    <p:sldId id="284" r:id="rId11"/>
    <p:sldId id="285" r:id="rId12"/>
    <p:sldId id="287" r:id="rId13"/>
    <p:sldId id="286" r:id="rId14"/>
    <p:sldId id="282" r:id="rId15"/>
  </p:sldIdLst>
  <p:sldSz cx="12192000" cy="6858000"/>
  <p:notesSz cx="6858000" cy="9144000"/>
  <p:defaultTextStyle>
    <a:defPPr rtl="0">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kom" id="{E75E278A-FF0E-49A4-B170-79828D63BBAD}">
          <p14:sldIdLst>
            <p14:sldId id="256"/>
          </p14:sldIdLst>
        </p14:section>
        <p14:section name="Ontwerpen, Morphing, notities maken, samenwerken, uitleg krijgen" id="{B9B51309-D148-4332-87C2-07BE32FBCA3B}">
          <p14:sldIdLst>
            <p14:sldId id="271"/>
            <p14:sldId id="283"/>
            <p14:sldId id="279"/>
            <p14:sldId id="281"/>
            <p14:sldId id="280"/>
            <p14:sldId id="284"/>
            <p14:sldId id="285"/>
            <p14:sldId id="287"/>
            <p14:sldId id="286"/>
          </p14:sldIdLst>
        </p14:section>
        <p14:section name="Meer informatie" id="{2CC34DB2-6590-42C0-AD4B-A04C6060184E}">
          <p14:sldIdLst>
            <p14:sldId id="282"/>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eur" initials="A" lastIdx="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4726"/>
    <a:srgbClr val="404040"/>
    <a:srgbClr val="FF9B45"/>
    <a:srgbClr val="DD462F"/>
    <a:srgbClr val="F8CFB6"/>
    <a:srgbClr val="F8CAB6"/>
    <a:srgbClr val="923922"/>
    <a:srgbClr val="F5F5F5"/>
    <a:srgbClr val="F2F2F2"/>
    <a:srgbClr val="D2B4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241" autoAdjust="0"/>
  </p:normalViewPr>
  <p:slideViewPr>
    <p:cSldViewPr snapToGrid="0">
      <p:cViewPr varScale="1">
        <p:scale>
          <a:sx n="72" d="100"/>
          <a:sy n="72" d="100"/>
        </p:scale>
        <p:origin x="660" y="7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71" d="100"/>
          <a:sy n="71" d="100"/>
        </p:scale>
        <p:origin x="4146"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nl-NL"/>
          </a:p>
        </p:txBody>
      </p:sp>
      <p:sp>
        <p:nvSpPr>
          <p:cNvPr id="3" name="Tijdelijke aanduiding voo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D1FADCDE-68DB-472C-BD25-611F6119E96A}" type="datetime1">
              <a:rPr lang="nl-NL" smtClean="0"/>
              <a:t>5-3-2020</a:t>
            </a:fld>
            <a:endParaRPr lang="nl-NL"/>
          </a:p>
        </p:txBody>
      </p:sp>
      <p:sp>
        <p:nvSpPr>
          <p:cNvPr id="4" name="Tijdelijke aanduiding voor voetteks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nl-NL"/>
          </a:p>
        </p:txBody>
      </p:sp>
      <p:sp>
        <p:nvSpPr>
          <p:cNvPr id="5" name="Tijdelijke aanduiding voor dia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C679768-A2FC-4D08-91F6-8DCE6C566B36}" type="slidenum">
              <a:rPr lang="nl-NL" smtClean="0"/>
              <a:t>‹nr.›</a:t>
            </a:fld>
            <a:endParaRPr lang="nl-NL"/>
          </a:p>
        </p:txBody>
      </p:sp>
    </p:spTree>
    <p:extLst>
      <p:ext uri="{BB962C8B-B14F-4D97-AF65-F5344CB8AC3E}">
        <p14:creationId xmlns:p14="http://schemas.microsoft.com/office/powerpoint/2010/main" val="183025516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nl-NL" noProof="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32FD21CF-C6C1-43A1-A962-6DCA3812D3FA}" type="datetime1">
              <a:rPr lang="nl-NL" noProof="0" smtClean="0"/>
              <a:t>5-3-2020</a:t>
            </a:fld>
            <a:endParaRPr lang="nl-NL" noProof="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nl-NL" noProof="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nl-NL" noProof="0"/>
              <a:t>Klik om de tekststijlen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nl-NL" noProof="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DF61EA0F-A667-4B49-8422-0062BC55E249}" type="slidenum">
              <a:rPr lang="nl-NL" noProof="0" smtClean="0"/>
              <a:t>‹nr.›</a:t>
            </a:fld>
            <a:endParaRPr lang="nl-NL" noProof="0"/>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1143000"/>
            <a:ext cx="5486400" cy="3086100"/>
          </a:xfrm>
        </p:spPr>
      </p:sp>
      <p:sp>
        <p:nvSpPr>
          <p:cNvPr id="3" name="Tijdelijke aanduiding voor notities 2"/>
          <p:cNvSpPr>
            <a:spLocks noGrp="1"/>
          </p:cNvSpPr>
          <p:nvPr>
            <p:ph type="body" idx="1"/>
          </p:nvPr>
        </p:nvSpPr>
        <p:spPr/>
        <p:txBody>
          <a:bodyPr rtlCol="0"/>
          <a:lstStyle/>
          <a:p>
            <a:pPr rtl="0"/>
            <a:endParaRPr lang="nl-NL" noProof="0" dirty="0"/>
          </a:p>
        </p:txBody>
      </p:sp>
      <p:sp>
        <p:nvSpPr>
          <p:cNvPr id="4" name="Tijdelijke aanduiding voor dianummer 3"/>
          <p:cNvSpPr>
            <a:spLocks noGrp="1"/>
          </p:cNvSpPr>
          <p:nvPr>
            <p:ph type="sldNum" sz="quarter" idx="10"/>
          </p:nvPr>
        </p:nvSpPr>
        <p:spPr/>
        <p:txBody>
          <a:bodyPr rtlCol="0"/>
          <a:lstStyle/>
          <a:p>
            <a:pPr rtl="0"/>
            <a:fld id="{DF61EA0F-A667-4B49-8422-0062BC55E249}" type="slidenum">
              <a:rPr lang="nl-NL" smtClean="0"/>
              <a:t>1</a:t>
            </a:fld>
            <a:endParaRPr lang="nl-NL"/>
          </a:p>
        </p:txBody>
      </p:sp>
    </p:spTree>
    <p:extLst>
      <p:ext uri="{BB962C8B-B14F-4D97-AF65-F5344CB8AC3E}">
        <p14:creationId xmlns:p14="http://schemas.microsoft.com/office/powerpoint/2010/main" val="1011769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noProof="0" dirty="0"/>
          </a:p>
        </p:txBody>
      </p:sp>
      <p:sp>
        <p:nvSpPr>
          <p:cNvPr id="4" name="Tijdelijke aanduiding voor dianummer 3"/>
          <p:cNvSpPr>
            <a:spLocks noGrp="1"/>
          </p:cNvSpPr>
          <p:nvPr>
            <p:ph type="sldNum" sz="quarter" idx="5"/>
          </p:nvPr>
        </p:nvSpPr>
        <p:spPr/>
        <p:txBody>
          <a:bodyPr/>
          <a:lstStyle/>
          <a:p>
            <a:pPr rtl="0"/>
            <a:fld id="{DF61EA0F-A667-4B49-8422-0062BC55E249}" type="slidenum">
              <a:rPr lang="nl-NL" smtClean="0"/>
              <a:t>2</a:t>
            </a:fld>
            <a:endParaRPr lang="nl-NL"/>
          </a:p>
        </p:txBody>
      </p:sp>
    </p:spTree>
    <p:extLst>
      <p:ext uri="{BB962C8B-B14F-4D97-AF65-F5344CB8AC3E}">
        <p14:creationId xmlns:p14="http://schemas.microsoft.com/office/powerpoint/2010/main" val="33172638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noProof="0" dirty="0"/>
          </a:p>
        </p:txBody>
      </p:sp>
      <p:sp>
        <p:nvSpPr>
          <p:cNvPr id="4" name="Tijdelijke aanduiding voor dianummer 3"/>
          <p:cNvSpPr>
            <a:spLocks noGrp="1"/>
          </p:cNvSpPr>
          <p:nvPr>
            <p:ph type="sldNum" sz="quarter" idx="5"/>
          </p:nvPr>
        </p:nvSpPr>
        <p:spPr/>
        <p:txBody>
          <a:bodyPr/>
          <a:lstStyle/>
          <a:p>
            <a:pPr rtl="0"/>
            <a:fld id="{DF61EA0F-A667-4B49-8422-0062BC55E249}" type="slidenum">
              <a:rPr lang="nl-NL" smtClean="0"/>
              <a:t>3</a:t>
            </a:fld>
            <a:endParaRPr lang="nl-NL"/>
          </a:p>
        </p:txBody>
      </p:sp>
    </p:spTree>
    <p:extLst>
      <p:ext uri="{BB962C8B-B14F-4D97-AF65-F5344CB8AC3E}">
        <p14:creationId xmlns:p14="http://schemas.microsoft.com/office/powerpoint/2010/main" val="2748824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noProof="0" dirty="0"/>
          </a:p>
        </p:txBody>
      </p:sp>
      <p:sp>
        <p:nvSpPr>
          <p:cNvPr id="4" name="Tijdelijke aanduiding voor dianummer 3"/>
          <p:cNvSpPr>
            <a:spLocks noGrp="1"/>
          </p:cNvSpPr>
          <p:nvPr>
            <p:ph type="sldNum" sz="quarter" idx="5"/>
          </p:nvPr>
        </p:nvSpPr>
        <p:spPr/>
        <p:txBody>
          <a:bodyPr/>
          <a:lstStyle/>
          <a:p>
            <a:pPr rtl="0"/>
            <a:fld id="{DF61EA0F-A667-4B49-8422-0062BC55E249}" type="slidenum">
              <a:rPr lang="nl-NL" smtClean="0"/>
              <a:t>4</a:t>
            </a:fld>
            <a:endParaRPr lang="nl-NL"/>
          </a:p>
        </p:txBody>
      </p:sp>
    </p:spTree>
    <p:extLst>
      <p:ext uri="{BB962C8B-B14F-4D97-AF65-F5344CB8AC3E}">
        <p14:creationId xmlns:p14="http://schemas.microsoft.com/office/powerpoint/2010/main" val="18547176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noProof="0" dirty="0"/>
          </a:p>
        </p:txBody>
      </p:sp>
      <p:sp>
        <p:nvSpPr>
          <p:cNvPr id="4" name="Tijdelijke aanduiding voor dianummer 3"/>
          <p:cNvSpPr>
            <a:spLocks noGrp="1"/>
          </p:cNvSpPr>
          <p:nvPr>
            <p:ph type="sldNum" sz="quarter" idx="5"/>
          </p:nvPr>
        </p:nvSpPr>
        <p:spPr/>
        <p:txBody>
          <a:bodyPr/>
          <a:lstStyle/>
          <a:p>
            <a:pPr rtl="0"/>
            <a:fld id="{DF61EA0F-A667-4B49-8422-0062BC55E249}" type="slidenum">
              <a:rPr lang="nl-NL" smtClean="0"/>
              <a:t>5</a:t>
            </a:fld>
            <a:endParaRPr lang="nl-NL"/>
          </a:p>
        </p:txBody>
      </p:sp>
    </p:spTree>
    <p:extLst>
      <p:ext uri="{BB962C8B-B14F-4D97-AF65-F5344CB8AC3E}">
        <p14:creationId xmlns:p14="http://schemas.microsoft.com/office/powerpoint/2010/main" val="238897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noProof="0" dirty="0"/>
          </a:p>
        </p:txBody>
      </p:sp>
      <p:sp>
        <p:nvSpPr>
          <p:cNvPr id="4" name="Tijdelijke aanduiding voor dianummer 3"/>
          <p:cNvSpPr>
            <a:spLocks noGrp="1"/>
          </p:cNvSpPr>
          <p:nvPr>
            <p:ph type="sldNum" sz="quarter" idx="5"/>
          </p:nvPr>
        </p:nvSpPr>
        <p:spPr/>
        <p:txBody>
          <a:bodyPr/>
          <a:lstStyle/>
          <a:p>
            <a:pPr rtl="0"/>
            <a:fld id="{DF61EA0F-A667-4B49-8422-0062BC55E249}" type="slidenum">
              <a:rPr lang="nl-NL" smtClean="0"/>
              <a:t>6</a:t>
            </a:fld>
            <a:endParaRPr lang="nl-NL"/>
          </a:p>
        </p:txBody>
      </p:sp>
    </p:spTree>
    <p:extLst>
      <p:ext uri="{BB962C8B-B14F-4D97-AF65-F5344CB8AC3E}">
        <p14:creationId xmlns:p14="http://schemas.microsoft.com/office/powerpoint/2010/main" val="21152391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1143000"/>
            <a:ext cx="5486400" cy="3086100"/>
          </a:xfrm>
        </p:spPr>
      </p:sp>
      <p:sp>
        <p:nvSpPr>
          <p:cNvPr id="3" name="Tijdelijke aanduiding voor notities 2"/>
          <p:cNvSpPr>
            <a:spLocks noGrp="1"/>
          </p:cNvSpPr>
          <p:nvPr>
            <p:ph type="body" idx="1"/>
          </p:nvPr>
        </p:nvSpPr>
        <p:spPr/>
        <p:txBody>
          <a:bodyPr rtlCol="0"/>
          <a:lstStyle/>
          <a:p>
            <a:pPr rtl="0"/>
            <a:r>
              <a:rPr lang="nl-NL" noProof="0" dirty="0"/>
              <a:t>Selecteer de pijlen in de modus Diavoorstelling om de koppelingen te volgen.</a:t>
            </a:r>
          </a:p>
        </p:txBody>
      </p:sp>
      <p:sp>
        <p:nvSpPr>
          <p:cNvPr id="4" name="Tijdelijke aanduiding voor dianummer 3"/>
          <p:cNvSpPr>
            <a:spLocks noGrp="1"/>
          </p:cNvSpPr>
          <p:nvPr>
            <p:ph type="sldNum" sz="quarter" idx="10"/>
          </p:nvPr>
        </p:nvSpPr>
        <p:spPr/>
        <p:txBody>
          <a:bodyPr rtlCol="0"/>
          <a:lstStyle/>
          <a:p>
            <a:pPr rtl="0"/>
            <a:fld id="{DF61EA0F-A667-4B49-8422-0062BC55E249}" type="slidenum">
              <a:rPr lang="nl-NL" smtClean="0"/>
              <a:t>11</a:t>
            </a:fld>
            <a:endParaRPr lang="nl-NL"/>
          </a:p>
        </p:txBody>
      </p:sp>
    </p:spTree>
    <p:extLst>
      <p:ext uri="{BB962C8B-B14F-4D97-AF65-F5344CB8AC3E}">
        <p14:creationId xmlns:p14="http://schemas.microsoft.com/office/powerpoint/2010/main" val="3421780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7" name="Rechthoek 6"/>
          <p:cNvSpPr/>
          <p:nvPr userDrawn="1"/>
        </p:nvSpPr>
        <p:spPr bwMode="blackWhite">
          <a:xfrm>
            <a:off x="254950" y="262784"/>
            <a:ext cx="11682101" cy="633243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l-NL" sz="1800" noProof="0"/>
          </a:p>
        </p:txBody>
      </p:sp>
      <p:sp>
        <p:nvSpPr>
          <p:cNvPr id="2" name="Titel 1"/>
          <p:cNvSpPr>
            <a:spLocks noGrp="1"/>
          </p:cNvSpPr>
          <p:nvPr>
            <p:ph type="title" hasCustomPrompt="1"/>
          </p:nvPr>
        </p:nvSpPr>
        <p:spPr/>
        <p:txBody>
          <a:bodyPr rtlCol="0"/>
          <a:lstStyle/>
          <a:p>
            <a:pPr rtl="0"/>
            <a:r>
              <a:rPr lang="nl-NL" noProof="0"/>
              <a:t>Klik om de titelstijl van het model te bewerken</a:t>
            </a:r>
          </a:p>
        </p:txBody>
      </p:sp>
    </p:spTree>
    <p:extLst>
      <p:ext uri="{BB962C8B-B14F-4D97-AF65-F5344CB8AC3E}">
        <p14:creationId xmlns:p14="http://schemas.microsoft.com/office/powerpoint/2010/main" val="1718549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inhoud">
    <p:spTree>
      <p:nvGrpSpPr>
        <p:cNvPr id="1" name=""/>
        <p:cNvGrpSpPr/>
        <p:nvPr/>
      </p:nvGrpSpPr>
      <p:grpSpPr>
        <a:xfrm>
          <a:off x="0" y="0"/>
          <a:ext cx="0" cy="0"/>
          <a:chOff x="0" y="0"/>
          <a:chExt cx="0" cy="0"/>
        </a:xfrm>
      </p:grpSpPr>
      <p:sp>
        <p:nvSpPr>
          <p:cNvPr id="9" name="Rechthoek 8"/>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rtl="0"/>
            <a:endParaRPr lang="nl-NL" sz="1800" noProof="0"/>
          </a:p>
        </p:txBody>
      </p:sp>
      <p:cxnSp>
        <p:nvCxnSpPr>
          <p:cNvPr id="12" name="Rechte verbindingslijn 11"/>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
        <p:nvSpPr>
          <p:cNvPr id="4" name="Titel 3"/>
          <p:cNvSpPr>
            <a:spLocks noGrp="1"/>
          </p:cNvSpPr>
          <p:nvPr>
            <p:ph type="title" hasCustomPrompt="1"/>
          </p:nvPr>
        </p:nvSpPr>
        <p:spPr>
          <a:xfrm>
            <a:off x="521207" y="448056"/>
            <a:ext cx="6877119" cy="640080"/>
          </a:xfrm>
        </p:spPr>
        <p:txBody>
          <a:bodyPr rtlCol="0" anchor="b" anchorCtr="0">
            <a:normAutofit/>
          </a:bodyPr>
          <a:lstStyle>
            <a:lvl1pPr>
              <a:defRPr sz="2800">
                <a:solidFill>
                  <a:schemeClr val="bg2">
                    <a:lumMod val="25000"/>
                  </a:schemeClr>
                </a:solidFill>
              </a:defRPr>
            </a:lvl1pPr>
          </a:lstStyle>
          <a:p>
            <a:pPr rtl="0"/>
            <a:r>
              <a:rPr lang="nl-NL" noProof="0"/>
              <a:t>Klik om de titelstijl van het model te bewerken</a:t>
            </a:r>
          </a:p>
        </p:txBody>
      </p:sp>
      <p:sp>
        <p:nvSpPr>
          <p:cNvPr id="3" name="Tijdelijke aanduiding voor inhoud 2"/>
          <p:cNvSpPr>
            <a:spLocks noGrp="1"/>
          </p:cNvSpPr>
          <p:nvPr>
            <p:ph sz="quarter" idx="10" hasCustomPrompt="1"/>
          </p:nvPr>
        </p:nvSpPr>
        <p:spPr>
          <a:xfrm>
            <a:off x="539496" y="1435608"/>
            <a:ext cx="4416552" cy="3977640"/>
          </a:xfrm>
        </p:spPr>
        <p:txBody>
          <a:bodyPr vert="horz" lIns="91440" tIns="45720" rIns="91440" bIns="45720" rtlCol="0">
            <a:normAutofit/>
          </a:bodyPr>
          <a:lstStyle>
            <a:lvl1pPr>
              <a:defRPr lang="en-US" sz="1200" smtClean="0">
                <a:solidFill>
                  <a:schemeClr val="tx1">
                    <a:lumMod val="75000"/>
                    <a:lumOff val="25000"/>
                  </a:schemeClr>
                </a:solidFill>
              </a:defRPr>
            </a:lvl1pPr>
            <a:lvl2pPr>
              <a:defRPr lang="en-US" sz="1200" smtClean="0">
                <a:solidFill>
                  <a:schemeClr val="tx1">
                    <a:lumMod val="75000"/>
                    <a:lumOff val="25000"/>
                  </a:schemeClr>
                </a:solidFill>
              </a:defRPr>
            </a:lvl2pPr>
            <a:lvl3pPr>
              <a:defRPr lang="en-US" sz="1200" smtClean="0">
                <a:solidFill>
                  <a:schemeClr val="tx1">
                    <a:lumMod val="75000"/>
                    <a:lumOff val="25000"/>
                  </a:schemeClr>
                </a:solidFill>
              </a:defRPr>
            </a:lvl3pPr>
            <a:lvl4pPr>
              <a:defRPr lang="en-US" sz="1200" smtClean="0">
                <a:solidFill>
                  <a:schemeClr val="tx1">
                    <a:lumMod val="75000"/>
                    <a:lumOff val="25000"/>
                  </a:schemeClr>
                </a:solidFill>
              </a:defRPr>
            </a:lvl4pPr>
            <a:lvl5pPr>
              <a:defRPr lang="en-US" sz="1200">
                <a:solidFill>
                  <a:schemeClr val="tx1">
                    <a:lumMod val="75000"/>
                    <a:lumOff val="25000"/>
                  </a:schemeClr>
                </a:solidFill>
              </a:defRPr>
            </a:lvl5pPr>
          </a:lstStyle>
          <a:p>
            <a:pPr marL="0" lvl="0" indent="0" rtl="0">
              <a:lnSpc>
                <a:spcPct val="150000"/>
              </a:lnSpc>
              <a:spcBef>
                <a:spcPts val="1000"/>
              </a:spcBef>
              <a:spcAft>
                <a:spcPts val="1200"/>
              </a:spcAft>
              <a:buNone/>
            </a:pPr>
            <a:r>
              <a:rPr lang="nl-NL" noProof="0"/>
              <a:t>Klik om de tekststijlen van het model te bewerken</a:t>
            </a:r>
          </a:p>
          <a:p>
            <a:pPr marL="0" lvl="1" indent="0" rtl="0">
              <a:lnSpc>
                <a:spcPct val="150000"/>
              </a:lnSpc>
              <a:spcBef>
                <a:spcPts val="1000"/>
              </a:spcBef>
              <a:spcAft>
                <a:spcPts val="1200"/>
              </a:spcAft>
              <a:buNone/>
            </a:pPr>
            <a:r>
              <a:rPr lang="nl-NL" noProof="0"/>
              <a:t>Tweede niveau</a:t>
            </a:r>
          </a:p>
          <a:p>
            <a:pPr marL="0" lvl="2" indent="0" rtl="0">
              <a:lnSpc>
                <a:spcPct val="150000"/>
              </a:lnSpc>
              <a:spcBef>
                <a:spcPts val="1000"/>
              </a:spcBef>
              <a:spcAft>
                <a:spcPts val="1200"/>
              </a:spcAft>
              <a:buNone/>
            </a:pPr>
            <a:r>
              <a:rPr lang="nl-NL" noProof="0"/>
              <a:t>Derde niveau</a:t>
            </a:r>
          </a:p>
          <a:p>
            <a:pPr marL="0" lvl="3" indent="0" rtl="0">
              <a:lnSpc>
                <a:spcPct val="150000"/>
              </a:lnSpc>
              <a:spcBef>
                <a:spcPts val="1000"/>
              </a:spcBef>
              <a:spcAft>
                <a:spcPts val="1200"/>
              </a:spcAft>
              <a:buNone/>
            </a:pPr>
            <a:r>
              <a:rPr lang="nl-NL" noProof="0"/>
              <a:t>Vierde niveau</a:t>
            </a:r>
          </a:p>
          <a:p>
            <a:pPr marL="0" lvl="4" indent="0" rtl="0">
              <a:lnSpc>
                <a:spcPct val="150000"/>
              </a:lnSpc>
              <a:spcBef>
                <a:spcPts val="1000"/>
              </a:spcBef>
              <a:spcAft>
                <a:spcPts val="1200"/>
              </a:spcAft>
              <a:buNone/>
            </a:pPr>
            <a:r>
              <a:rPr lang="nl-NL" noProof="0"/>
              <a:t>Vijfde niveau</a:t>
            </a:r>
          </a:p>
        </p:txBody>
      </p:sp>
      <p:sp>
        <p:nvSpPr>
          <p:cNvPr id="6" name="Tijdelijke aanduiding voor datum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pPr rtl="0"/>
            <a:fld id="{7535E1EA-DCA1-48ED-9373-AB25231DFA9D}" type="datetime1">
              <a:rPr lang="nl-NL" noProof="0" smtClean="0"/>
              <a:t>5-3-2020</a:t>
            </a:fld>
            <a:endParaRPr lang="nl-NL" noProof="0" dirty="0"/>
          </a:p>
        </p:txBody>
      </p:sp>
      <p:sp>
        <p:nvSpPr>
          <p:cNvPr id="7" name="Tijdelijke aanduiding voor voettekst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pPr rtl="0"/>
            <a:endParaRPr lang="nl-NL" noProof="0"/>
          </a:p>
        </p:txBody>
      </p:sp>
      <p:sp>
        <p:nvSpPr>
          <p:cNvPr id="8" name="Tijdelijke aanduiding voor dianummer 5"/>
          <p:cNvSpPr>
            <a:spLocks noGrp="1"/>
          </p:cNvSpPr>
          <p:nvPr>
            <p:ph type="sldNum" sz="quarter" idx="4"/>
          </p:nvPr>
        </p:nvSpPr>
        <p:spPr>
          <a:xfrm>
            <a:off x="8371926"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pPr rtl="0"/>
            <a:fld id="{9860EDB8-5305-433F-BE41-D7A86D811DB3}" type="slidenum">
              <a:rPr lang="nl-NL" noProof="0" smtClean="0"/>
              <a:pPr rtl="0"/>
              <a:t>‹nr.›</a:t>
            </a:fld>
            <a:endParaRPr lang="nl-NL" noProof="0"/>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ekop">
    <p:spTree>
      <p:nvGrpSpPr>
        <p:cNvPr id="1" name=""/>
        <p:cNvGrpSpPr/>
        <p:nvPr/>
      </p:nvGrpSpPr>
      <p:grpSpPr>
        <a:xfrm>
          <a:off x="0" y="0"/>
          <a:ext cx="0" cy="0"/>
          <a:chOff x="0" y="0"/>
          <a:chExt cx="0" cy="0"/>
        </a:xfrm>
      </p:grpSpPr>
      <p:sp>
        <p:nvSpPr>
          <p:cNvPr id="9" name="Rechthoek 8"/>
          <p:cNvSpPr/>
          <p:nvPr userDrawn="1"/>
        </p:nvSpPr>
        <p:spPr>
          <a:xfrm>
            <a:off x="254951" y="262784"/>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l-NL" sz="1800" noProof="0"/>
          </a:p>
        </p:txBody>
      </p:sp>
      <p:sp>
        <p:nvSpPr>
          <p:cNvPr id="10" name="Rechthoek 9"/>
          <p:cNvSpPr/>
          <p:nvPr userDrawn="1"/>
        </p:nvSpPr>
        <p:spPr bwMode="blackWhite">
          <a:xfrm>
            <a:off x="254950" y="262784"/>
            <a:ext cx="11682101" cy="207264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l-NL" sz="1800" noProof="0"/>
          </a:p>
        </p:txBody>
      </p:sp>
      <p:sp>
        <p:nvSpPr>
          <p:cNvPr id="2" name="Titel 1"/>
          <p:cNvSpPr>
            <a:spLocks noGrp="1"/>
          </p:cNvSpPr>
          <p:nvPr>
            <p:ph type="title" hasCustomPrompt="1"/>
          </p:nvPr>
        </p:nvSpPr>
        <p:spPr>
          <a:xfrm>
            <a:off x="521208" y="1536192"/>
            <a:ext cx="6876288" cy="640080"/>
          </a:xfrm>
        </p:spPr>
        <p:txBody>
          <a:bodyPr rtlCol="0">
            <a:normAutofit/>
          </a:bodyPr>
          <a:lstStyle>
            <a:lvl1pPr>
              <a:defRPr sz="3600">
                <a:solidFill>
                  <a:schemeClr val="bg1"/>
                </a:solidFill>
              </a:defRPr>
            </a:lvl1pPr>
          </a:lstStyle>
          <a:p>
            <a:pPr rtl="0"/>
            <a:r>
              <a:rPr lang="nl-NL" noProof="0"/>
              <a:t>Klik om de titelstijl van het model te bewerken</a:t>
            </a:r>
          </a:p>
        </p:txBody>
      </p:sp>
      <p:sp>
        <p:nvSpPr>
          <p:cNvPr id="7" name="Tijdelijke aanduiding voor inhoud 6"/>
          <p:cNvSpPr>
            <a:spLocks noGrp="1"/>
          </p:cNvSpPr>
          <p:nvPr>
            <p:ph sz="quarter" idx="13" hasCustomPrompt="1"/>
          </p:nvPr>
        </p:nvSpPr>
        <p:spPr>
          <a:xfrm>
            <a:off x="539496" y="2560320"/>
            <a:ext cx="9445752" cy="3977640"/>
          </a:xfrm>
        </p:spPr>
        <p:txBody>
          <a:bodyPr vert="horz" lIns="91440" tIns="45720" rIns="91440" bIns="45720" rtlCol="0">
            <a:normAutofit/>
          </a:bodyPr>
          <a:lstStyle>
            <a:lvl1pPr>
              <a:defRPr lang="en-US" sz="2400" smtClean="0">
                <a:solidFill>
                  <a:schemeClr val="tx1">
                    <a:lumMod val="75000"/>
                    <a:lumOff val="25000"/>
                  </a:schemeClr>
                </a:solidFill>
                <a:latin typeface="+mj-lt"/>
              </a:defRPr>
            </a:lvl1pPr>
            <a:lvl2pPr>
              <a:defRPr lang="en-US" sz="1200" dirty="0" smtClean="0">
                <a:solidFill>
                  <a:schemeClr val="tx1">
                    <a:lumMod val="75000"/>
                    <a:lumOff val="25000"/>
                  </a:schemeClr>
                </a:solidFill>
              </a:defRPr>
            </a:lvl2pPr>
            <a:lvl3pPr>
              <a:defRPr lang="en-US" sz="1200" dirty="0" smtClean="0">
                <a:solidFill>
                  <a:schemeClr val="tx1">
                    <a:lumMod val="75000"/>
                    <a:lumOff val="25000"/>
                  </a:schemeClr>
                </a:solidFill>
              </a:defRPr>
            </a:lvl3pPr>
            <a:lvl4pPr>
              <a:defRPr lang="en-US" sz="1200" dirty="0" smtClean="0">
                <a:solidFill>
                  <a:schemeClr val="tx1">
                    <a:lumMod val="75000"/>
                    <a:lumOff val="25000"/>
                  </a:schemeClr>
                </a:solidFill>
              </a:defRPr>
            </a:lvl4pPr>
            <a:lvl5pPr>
              <a:defRPr lang="en-US" sz="1200" dirty="0">
                <a:solidFill>
                  <a:schemeClr val="tx1">
                    <a:lumMod val="75000"/>
                    <a:lumOff val="25000"/>
                  </a:schemeClr>
                </a:solidFill>
              </a:defRPr>
            </a:lvl5pPr>
          </a:lstStyle>
          <a:p>
            <a:pPr marL="0" lvl="0" indent="0" rtl="0">
              <a:lnSpc>
                <a:spcPct val="150000"/>
              </a:lnSpc>
              <a:spcBef>
                <a:spcPts val="1000"/>
              </a:spcBef>
              <a:spcAft>
                <a:spcPts val="1200"/>
              </a:spcAft>
              <a:buNone/>
            </a:pPr>
            <a:r>
              <a:rPr lang="nl-NL" noProof="0"/>
              <a:t>Klik om de tekststijlen van het model te bewerken</a:t>
            </a:r>
          </a:p>
          <a:p>
            <a:pPr marL="0" lvl="1" indent="0" rtl="0">
              <a:lnSpc>
                <a:spcPct val="150000"/>
              </a:lnSpc>
              <a:spcBef>
                <a:spcPts val="1000"/>
              </a:spcBef>
              <a:spcAft>
                <a:spcPts val="1200"/>
              </a:spcAft>
              <a:buNone/>
            </a:pPr>
            <a:r>
              <a:rPr lang="nl-NL" noProof="0"/>
              <a:t>Tweede niveau</a:t>
            </a:r>
          </a:p>
          <a:p>
            <a:pPr marL="0" lvl="2" indent="0" rtl="0">
              <a:lnSpc>
                <a:spcPct val="150000"/>
              </a:lnSpc>
              <a:spcBef>
                <a:spcPts val="1000"/>
              </a:spcBef>
              <a:spcAft>
                <a:spcPts val="1200"/>
              </a:spcAft>
              <a:buNone/>
            </a:pPr>
            <a:r>
              <a:rPr lang="nl-NL" noProof="0"/>
              <a:t>Derde niveau</a:t>
            </a:r>
          </a:p>
          <a:p>
            <a:pPr marL="0" lvl="3" indent="0" rtl="0">
              <a:lnSpc>
                <a:spcPct val="150000"/>
              </a:lnSpc>
              <a:spcBef>
                <a:spcPts val="1000"/>
              </a:spcBef>
              <a:spcAft>
                <a:spcPts val="1200"/>
              </a:spcAft>
              <a:buNone/>
            </a:pPr>
            <a:r>
              <a:rPr lang="nl-NL" noProof="0"/>
              <a:t>Vierde niveau</a:t>
            </a:r>
          </a:p>
          <a:p>
            <a:pPr marL="0" lvl="4" indent="0" rtl="0">
              <a:lnSpc>
                <a:spcPct val="150000"/>
              </a:lnSpc>
              <a:spcBef>
                <a:spcPts val="1000"/>
              </a:spcBef>
              <a:spcAft>
                <a:spcPts val="1200"/>
              </a:spcAft>
              <a:buNone/>
            </a:pPr>
            <a:r>
              <a:rPr lang="nl-NL" noProof="0"/>
              <a:t>Vijfde niveau</a:t>
            </a:r>
          </a:p>
        </p:txBody>
      </p:sp>
    </p:spTree>
    <p:extLst>
      <p:ext uri="{BB962C8B-B14F-4D97-AF65-F5344CB8AC3E}">
        <p14:creationId xmlns:p14="http://schemas.microsoft.com/office/powerpoint/2010/main" val="13356555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hthoek 6"/>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rtl="0"/>
            <a:endParaRPr lang="nl-NL" sz="1800" noProof="0"/>
          </a:p>
        </p:txBody>
      </p:sp>
      <p:sp>
        <p:nvSpPr>
          <p:cNvPr id="2" name="Tijdelijke aanduiding voor titel 1"/>
          <p:cNvSpPr>
            <a:spLocks noGrp="1"/>
          </p:cNvSpPr>
          <p:nvPr>
            <p:ph type="title"/>
          </p:nvPr>
        </p:nvSpPr>
        <p:spPr>
          <a:xfrm>
            <a:off x="521208" y="448056"/>
            <a:ext cx="6876288" cy="640080"/>
          </a:xfrm>
          <a:prstGeom prst="rect">
            <a:avLst/>
          </a:prstGeom>
        </p:spPr>
        <p:txBody>
          <a:bodyPr vert="horz" lIns="91440" tIns="45720" rIns="91440" bIns="45720" rtlCol="0" anchor="b" anchorCtr="0">
            <a:normAutofit/>
          </a:bodyPr>
          <a:lstStyle/>
          <a:p>
            <a:pPr rtl="0"/>
            <a:r>
              <a:rPr lang="nl-NL" noProof="0"/>
              <a:t>Klik om de titelstijl van het model te bewerken</a:t>
            </a:r>
          </a:p>
        </p:txBody>
      </p:sp>
      <p:sp>
        <p:nvSpPr>
          <p:cNvPr id="3" name="Tijdelijke aanduiding voor tekst 2"/>
          <p:cNvSpPr>
            <a:spLocks noGrp="1"/>
          </p:cNvSpPr>
          <p:nvPr>
            <p:ph type="body" idx="1"/>
          </p:nvPr>
        </p:nvSpPr>
        <p:spPr>
          <a:xfrm>
            <a:off x="539496" y="1435608"/>
            <a:ext cx="4416552" cy="3977640"/>
          </a:xfrm>
          <a:prstGeom prst="rect">
            <a:avLst/>
          </a:prstGeom>
        </p:spPr>
        <p:txBody>
          <a:bodyPr vert="horz" lIns="91440" tIns="45720" rIns="91440" bIns="45720" rtlCol="0">
            <a:normAutofit/>
          </a:bodyPr>
          <a:lstStyle/>
          <a:p>
            <a:pPr lvl="0" rtl="0"/>
            <a:r>
              <a:rPr lang="nl-NL" noProof="0"/>
              <a:t>Klik om de tekststijlen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4" name="Tijdelijke aanduiding voor datum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pPr rtl="0"/>
            <a:fld id="{3B5E9DE3-9651-4590-BE32-3734CFF9B004}" type="datetime1">
              <a:rPr lang="nl-NL" noProof="0" smtClean="0"/>
              <a:t>5-3-2020</a:t>
            </a:fld>
            <a:endParaRPr lang="nl-NL" noProof="0" dirty="0"/>
          </a:p>
        </p:txBody>
      </p:sp>
      <p:sp>
        <p:nvSpPr>
          <p:cNvPr id="5" name="Tijdelijke aanduiding voor voettekst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pPr rtl="0"/>
            <a:endParaRPr lang="nl-NL" noProof="0"/>
          </a:p>
        </p:txBody>
      </p:sp>
      <p:sp>
        <p:nvSpPr>
          <p:cNvPr id="6" name="Tijdelijke aanduiding voor dianummer 5"/>
          <p:cNvSpPr>
            <a:spLocks noGrp="1"/>
          </p:cNvSpPr>
          <p:nvPr>
            <p:ph type="sldNum" sz="quarter" idx="4"/>
          </p:nvPr>
        </p:nvSpPr>
        <p:spPr>
          <a:xfrm>
            <a:off x="8375904"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pPr rtl="0"/>
            <a:fld id="{9860EDB8-5305-433F-BE41-D7A86D811DB3}" type="slidenum">
              <a:rPr lang="nl-NL" noProof="0" smtClean="0"/>
              <a:pPr rtl="0"/>
              <a:t>‹nr.›</a:t>
            </a:fld>
            <a:endParaRPr lang="nl-NL" noProof="0"/>
          </a:p>
        </p:txBody>
      </p:sp>
      <p:cxnSp>
        <p:nvCxnSpPr>
          <p:cNvPr id="8" name="Rechte verbindingslijn 7"/>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sldNum="0" hdr="0" ftr="0" dt="0"/>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0" indent="0" algn="l" defTabSz="914400" rtl="0" eaLnBrk="1" latinLnBrk="0" hangingPunct="1">
        <a:lnSpc>
          <a:spcPct val="150000"/>
        </a:lnSpc>
        <a:spcBef>
          <a:spcPts val="1000"/>
        </a:spcBef>
        <a:spcAft>
          <a:spcPts val="1200"/>
        </a:spcAft>
        <a:buFontTx/>
        <a:buNone/>
        <a:defRPr lang="en-US" sz="1200" kern="1200" dirty="0">
          <a:solidFill>
            <a:schemeClr val="tx1"/>
          </a:solidFill>
          <a:latin typeface="+mn-lt"/>
          <a:ea typeface="+mn-ea"/>
          <a:cs typeface="+mn-cs"/>
        </a:defRPr>
      </a:lvl1pPr>
      <a:lvl2pPr marL="228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2pPr>
      <a:lvl3pPr marL="685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3pPr>
      <a:lvl4pPr marL="11430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4pPr>
      <a:lvl5pPr marL="16002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zill.katholiekonderwijs.vlaanderen/#!/leerinhoud/IK"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hyperlink" Target="https://zill.katholiekonderwijs.vlaanderen/#!/bib/illustratie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youtu.be/u3LXwLYLvj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38200" y="1164324"/>
            <a:ext cx="10515600" cy="2387600"/>
          </a:xfrm>
        </p:spPr>
        <p:txBody>
          <a:bodyPr rtlCol="0" anchor="ctr" anchorCtr="0">
            <a:normAutofit/>
          </a:bodyPr>
          <a:lstStyle/>
          <a:p>
            <a:pPr rtl="0"/>
            <a:r>
              <a:rPr lang="nl-NL" sz="4800" dirty="0">
                <a:solidFill>
                  <a:schemeClr val="bg1"/>
                </a:solidFill>
              </a:rPr>
              <a:t>INNERLIJK KOMPAS</a:t>
            </a:r>
          </a:p>
        </p:txBody>
      </p:sp>
      <p:sp>
        <p:nvSpPr>
          <p:cNvPr id="3" name="Subtitel 2"/>
          <p:cNvSpPr>
            <a:spLocks noGrp="1"/>
          </p:cNvSpPr>
          <p:nvPr>
            <p:ph type="subTitle" idx="4294967295"/>
          </p:nvPr>
        </p:nvSpPr>
        <p:spPr>
          <a:xfrm>
            <a:off x="855620" y="2933105"/>
            <a:ext cx="9582736" cy="1137793"/>
          </a:xfrm>
        </p:spPr>
        <p:txBody>
          <a:bodyPr rtlCol="0">
            <a:normAutofit/>
          </a:bodyPr>
          <a:lstStyle/>
          <a:p>
            <a:pPr marL="0" indent="0" rtl="0">
              <a:buNone/>
            </a:pPr>
            <a:r>
              <a:rPr lang="nl-NL" sz="2400" dirty="0">
                <a:solidFill>
                  <a:schemeClr val="bg1"/>
                </a:solidFill>
                <a:latin typeface="+mj-lt"/>
              </a:rPr>
              <a:t>Een verkenning</a:t>
            </a:r>
          </a:p>
        </p:txBody>
      </p:sp>
      <p:pic>
        <p:nvPicPr>
          <p:cNvPr id="6" name="Afbeelding 5">
            <a:extLst>
              <a:ext uri="{FF2B5EF4-FFF2-40B4-BE49-F238E27FC236}">
                <a16:creationId xmlns:a16="http://schemas.microsoft.com/office/drawing/2014/main" id="{2BDFD1F2-8CEE-4142-8F14-B31E4F05CF00}"/>
              </a:ext>
            </a:extLst>
          </p:cNvPr>
          <p:cNvPicPr>
            <a:picLocks noChangeAspect="1"/>
          </p:cNvPicPr>
          <p:nvPr/>
        </p:nvPicPr>
        <p:blipFill>
          <a:blip r:embed="rId3"/>
          <a:stretch>
            <a:fillRect/>
          </a:stretch>
        </p:blipFill>
        <p:spPr>
          <a:xfrm>
            <a:off x="8766106" y="2082776"/>
            <a:ext cx="1285875" cy="1419225"/>
          </a:xfrm>
          <a:prstGeom prst="rect">
            <a:avLst/>
          </a:prstGeom>
        </p:spPr>
      </p:pic>
    </p:spTree>
    <p:extLst>
      <p:ext uri="{BB962C8B-B14F-4D97-AF65-F5344CB8AC3E}">
        <p14:creationId xmlns:p14="http://schemas.microsoft.com/office/powerpoint/2010/main" val="2471807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A28D1B-1FDE-45FB-88B5-37897F2FA700}"/>
              </a:ext>
            </a:extLst>
          </p:cNvPr>
          <p:cNvSpPr>
            <a:spLocks noGrp="1"/>
          </p:cNvSpPr>
          <p:nvPr>
            <p:ph type="title"/>
          </p:nvPr>
        </p:nvSpPr>
        <p:spPr/>
        <p:txBody>
          <a:bodyPr/>
          <a:lstStyle/>
          <a:p>
            <a:r>
              <a:rPr lang="nl-NL" dirty="0">
                <a:latin typeface="Segoe UI Light" panose="020B0502040204020203" pitchFamily="34" charset="0"/>
                <a:cs typeface="Segoe UI Light" panose="020B0502040204020203" pitchFamily="34" charset="0"/>
              </a:rPr>
              <a:t>ONTWIKKELTHEMA’S IN DETAIL</a:t>
            </a:r>
            <a:endParaRPr lang="nl-BE" dirty="0"/>
          </a:p>
        </p:txBody>
      </p:sp>
      <p:sp>
        <p:nvSpPr>
          <p:cNvPr id="4" name="Tekstvak 3">
            <a:extLst>
              <a:ext uri="{FF2B5EF4-FFF2-40B4-BE49-F238E27FC236}">
                <a16:creationId xmlns:a16="http://schemas.microsoft.com/office/drawing/2014/main" id="{ABB887FC-DE58-40FD-94DE-107A4DD0BD44}"/>
              </a:ext>
            </a:extLst>
          </p:cNvPr>
          <p:cNvSpPr txBox="1"/>
          <p:nvPr/>
        </p:nvSpPr>
        <p:spPr>
          <a:xfrm>
            <a:off x="521207" y="1590261"/>
            <a:ext cx="11008184" cy="4247317"/>
          </a:xfrm>
          <a:prstGeom prst="rect">
            <a:avLst/>
          </a:prstGeom>
          <a:noFill/>
        </p:spPr>
        <p:txBody>
          <a:bodyPr wrap="square" rtlCol="0">
            <a:spAutoFit/>
          </a:bodyPr>
          <a:lstStyle/>
          <a:p>
            <a:r>
              <a:rPr lang="nl-BE" dirty="0"/>
              <a:t>Nu duiken we in de leerlijnen.</a:t>
            </a:r>
          </a:p>
          <a:p>
            <a:r>
              <a:rPr lang="nl-BE" dirty="0"/>
              <a:t>Er zijn 4 leerlijnen. Eéntje per ontwikkelthema.</a:t>
            </a:r>
          </a:p>
          <a:p>
            <a:r>
              <a:rPr lang="nl-BE" dirty="0"/>
              <a:t>Dit wordt besproken per groep:</a:t>
            </a:r>
          </a:p>
          <a:p>
            <a:pPr marL="342900" indent="-342900">
              <a:buAutoNum type="arabicParenR"/>
            </a:pPr>
            <a:r>
              <a:rPr lang="nl-BE" dirty="0"/>
              <a:t>Kleuters</a:t>
            </a:r>
          </a:p>
          <a:p>
            <a:pPr marL="342900" indent="-342900">
              <a:buAutoNum type="arabicParenR"/>
            </a:pPr>
            <a:r>
              <a:rPr lang="nl-BE" dirty="0"/>
              <a:t>1</a:t>
            </a:r>
            <a:r>
              <a:rPr lang="nl-BE" baseline="30000" dirty="0"/>
              <a:t>e</a:t>
            </a:r>
            <a:r>
              <a:rPr lang="nl-BE" dirty="0"/>
              <a:t> graad</a:t>
            </a:r>
          </a:p>
          <a:p>
            <a:pPr marL="342900" indent="-342900">
              <a:buAutoNum type="arabicParenR"/>
            </a:pPr>
            <a:r>
              <a:rPr lang="nl-BE" dirty="0"/>
              <a:t>2</a:t>
            </a:r>
            <a:r>
              <a:rPr lang="nl-BE" baseline="30000" dirty="0"/>
              <a:t>e</a:t>
            </a:r>
            <a:r>
              <a:rPr lang="nl-BE" dirty="0"/>
              <a:t> graad</a:t>
            </a:r>
          </a:p>
          <a:p>
            <a:pPr marL="342900" indent="-342900">
              <a:buAutoNum type="arabicParenR"/>
            </a:pPr>
            <a:r>
              <a:rPr lang="nl-BE" dirty="0"/>
              <a:t>3</a:t>
            </a:r>
            <a:r>
              <a:rPr lang="nl-BE" baseline="30000" dirty="0"/>
              <a:t>e</a:t>
            </a:r>
            <a:r>
              <a:rPr lang="nl-BE" dirty="0"/>
              <a:t> graad</a:t>
            </a:r>
          </a:p>
          <a:p>
            <a:endParaRPr lang="nl-BE" dirty="0"/>
          </a:p>
          <a:p>
            <a:endParaRPr lang="nl-BE" dirty="0"/>
          </a:p>
          <a:p>
            <a:r>
              <a:rPr lang="nl-BE" dirty="0"/>
              <a:t>Volgende vragen worden gesteld:</a:t>
            </a:r>
          </a:p>
          <a:p>
            <a:pPr marL="285750" indent="-285750">
              <a:buFontTx/>
              <a:buChar char="-"/>
            </a:pPr>
            <a:r>
              <a:rPr lang="nl-BE" dirty="0"/>
              <a:t>Werken wij aan dit doel? Waar of hoe?</a:t>
            </a:r>
          </a:p>
          <a:p>
            <a:pPr marL="285750" indent="-285750">
              <a:buFontTx/>
              <a:buChar char="-"/>
            </a:pPr>
            <a:r>
              <a:rPr lang="nl-BE"/>
              <a:t>Vinden </a:t>
            </a:r>
            <a:r>
              <a:rPr lang="nl-BE" dirty="0"/>
              <a:t>we dit terug in een methode? Welke?</a:t>
            </a:r>
          </a:p>
          <a:p>
            <a:pPr marL="285750" indent="-285750">
              <a:buFontTx/>
              <a:buChar char="-"/>
            </a:pPr>
            <a:r>
              <a:rPr lang="nl-BE" dirty="0"/>
              <a:t>Is dit niet te makkelijk / moeilijk voor onze groep?</a:t>
            </a:r>
          </a:p>
          <a:p>
            <a:endParaRPr lang="nl-BE" dirty="0"/>
          </a:p>
          <a:p>
            <a:pPr marL="285750" indent="-285750">
              <a:buFontTx/>
              <a:buChar char="-"/>
            </a:pPr>
            <a:r>
              <a:rPr lang="nl-BE" dirty="0"/>
              <a:t>Kunnen we dit doel in ons (</a:t>
            </a:r>
            <a:r>
              <a:rPr lang="nl-BE" dirty="0" err="1"/>
              <a:t>observeerbaar</a:t>
            </a:r>
            <a:r>
              <a:rPr lang="nl-BE" dirty="0"/>
              <a:t>) </a:t>
            </a:r>
            <a:r>
              <a:rPr lang="nl-BE" dirty="0" err="1"/>
              <a:t>kindvolgsysteem</a:t>
            </a:r>
            <a:r>
              <a:rPr lang="nl-BE" dirty="0"/>
              <a:t> gebruiken? (KS) </a:t>
            </a:r>
          </a:p>
        </p:txBody>
      </p:sp>
    </p:spTree>
    <p:extLst>
      <p:ext uri="{BB962C8B-B14F-4D97-AF65-F5344CB8AC3E}">
        <p14:creationId xmlns:p14="http://schemas.microsoft.com/office/powerpoint/2010/main" val="40925610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a:xfrm>
            <a:off x="521208" y="1536192"/>
            <a:ext cx="7244566" cy="640080"/>
          </a:xfrm>
        </p:spPr>
        <p:txBody>
          <a:bodyPr rtlCol="0">
            <a:normAutofit fontScale="90000"/>
          </a:bodyPr>
          <a:lstStyle/>
          <a:p>
            <a:pPr rtl="0"/>
            <a:r>
              <a:rPr lang="nl-NL" dirty="0">
                <a:latin typeface="Segoe UI Light" panose="020B0502040204020203" pitchFamily="34" charset="0"/>
                <a:cs typeface="Segoe UI Light" panose="020B0502040204020203" pitchFamily="34" charset="0"/>
              </a:rPr>
              <a:t>OP WEG NAAR EEN INNERLIJK KOMPAS</a:t>
            </a:r>
          </a:p>
        </p:txBody>
      </p:sp>
      <p:sp>
        <p:nvSpPr>
          <p:cNvPr id="3" name="Tekstvak 2">
            <a:extLst>
              <a:ext uri="{FF2B5EF4-FFF2-40B4-BE49-F238E27FC236}">
                <a16:creationId xmlns:a16="http://schemas.microsoft.com/office/drawing/2014/main" id="{50D2F9B5-2AAB-4AA5-8DFD-AE3088757F3C}"/>
              </a:ext>
            </a:extLst>
          </p:cNvPr>
          <p:cNvSpPr txBox="1"/>
          <p:nvPr/>
        </p:nvSpPr>
        <p:spPr>
          <a:xfrm>
            <a:off x="521208" y="2690191"/>
            <a:ext cx="10994931" cy="1754326"/>
          </a:xfrm>
          <a:prstGeom prst="rect">
            <a:avLst/>
          </a:prstGeom>
          <a:noFill/>
        </p:spPr>
        <p:txBody>
          <a:bodyPr wrap="square" rtlCol="0">
            <a:spAutoFit/>
          </a:bodyPr>
          <a:lstStyle/>
          <a:p>
            <a:r>
              <a:rPr lang="nl-BE" dirty="0"/>
              <a:t>Voor meer info:</a:t>
            </a:r>
          </a:p>
          <a:p>
            <a:r>
              <a:rPr lang="nl-BE" dirty="0">
                <a:hlinkClick r:id="rId3"/>
              </a:rPr>
              <a:t>https://zill.katholiekonderwijs.vlaanderen/#!/leerinhoud/IK</a:t>
            </a:r>
            <a:endParaRPr lang="nl-BE" dirty="0"/>
          </a:p>
          <a:p>
            <a:endParaRPr lang="nl-BE" dirty="0"/>
          </a:p>
          <a:p>
            <a:r>
              <a:rPr lang="nl-BE" dirty="0"/>
              <a:t>Voor opzoekwerk in verband met de klaspraktijk, begrippen of concordanties:</a:t>
            </a:r>
          </a:p>
          <a:p>
            <a:r>
              <a:rPr lang="nl-BE" dirty="0">
                <a:hlinkClick r:id="rId4"/>
              </a:rPr>
              <a:t>https://zill.katholiekonderwijs.vlaanderen/#!/bib/illustraties</a:t>
            </a:r>
            <a:endParaRPr lang="nl-BE" dirty="0"/>
          </a:p>
          <a:p>
            <a:endParaRPr lang="nl-BE" dirty="0"/>
          </a:p>
        </p:txBody>
      </p:sp>
    </p:spTree>
    <p:extLst>
      <p:ext uri="{BB962C8B-B14F-4D97-AF65-F5344CB8AC3E}">
        <p14:creationId xmlns:p14="http://schemas.microsoft.com/office/powerpoint/2010/main" val="8930258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xmlns:p14="http://schemas.microsoft.com/office/powerpoint/2010/mai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a:xfrm>
            <a:off x="521207" y="448056"/>
            <a:ext cx="10524329" cy="640080"/>
          </a:xfrm>
        </p:spPr>
        <p:txBody>
          <a:bodyPr rtlCol="0">
            <a:noAutofit/>
          </a:bodyPr>
          <a:lstStyle/>
          <a:p>
            <a:pPr rtl="0"/>
            <a:r>
              <a:rPr lang="nl-NL" dirty="0">
                <a:latin typeface="Segoe UI Light" panose="020B0502040204020203" pitchFamily="34" charset="0"/>
                <a:cs typeface="Segoe UI Light" panose="020B0502040204020203" pitchFamily="34" charset="0"/>
              </a:rPr>
              <a:t>De visie eens doorlezen en kernwoorden aanduiden</a:t>
            </a:r>
          </a:p>
        </p:txBody>
      </p:sp>
      <p:sp>
        <p:nvSpPr>
          <p:cNvPr id="38" name="Tijdelijke aanduiding voor inhoud 17"/>
          <p:cNvSpPr txBox="1">
            <a:spLocks/>
          </p:cNvSpPr>
          <p:nvPr/>
        </p:nvSpPr>
        <p:spPr>
          <a:xfrm>
            <a:off x="521207" y="1325925"/>
            <a:ext cx="4321704" cy="4929101"/>
          </a:xfrm>
          <a:prstGeom prst="rect">
            <a:avLst/>
          </a:prstGeom>
        </p:spPr>
        <p:txBody>
          <a:bodyPr vert="horz" lIns="91440" tIns="45720" rIns="91440" bIns="45720" rtlCol="0">
            <a:no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spcAft>
                <a:spcPts val="0"/>
              </a:spcAft>
            </a:pPr>
            <a:r>
              <a:rPr lang="nl-NL" b="1" u="sng" dirty="0">
                <a:solidFill>
                  <a:schemeClr val="tx1"/>
                </a:solidFill>
              </a:rPr>
              <a:t>In dialoog met de a/Andere(n)   leer ik mezelf en waartoe ik word uitgenodigd kennen. Ik kan richting geven aan mijn leven. Ik reageer veerkrachtig.</a:t>
            </a:r>
          </a:p>
          <a:p>
            <a:pPr>
              <a:lnSpc>
                <a:spcPct val="100000"/>
              </a:lnSpc>
              <a:spcBef>
                <a:spcPts val="0"/>
              </a:spcBef>
              <a:spcAft>
                <a:spcPts val="0"/>
              </a:spcAft>
            </a:pPr>
            <a:r>
              <a:rPr lang="nl-NL" dirty="0">
                <a:solidFill>
                  <a:schemeClr val="tx1"/>
                </a:solidFill>
              </a:rPr>
              <a:t>Een innerlijk kompas bestaat uit authentieke waarden, doelen en interesses die richting en betekenis geven aan het leven van mensen en aan hun identiteitsontwikkeling. </a:t>
            </a:r>
            <a:r>
              <a:rPr lang="nl-NL" dirty="0"/>
              <a:t>Het wordt gevoed vanuit levensbeschouwelijke en andere bronnen. In de katholieke basisschool brengt het lerarenteam haar leerlingen graag in contact met de christelijke bronnen waarin ze zelf ‘met goesting’ zin vinden.</a:t>
            </a:r>
          </a:p>
          <a:p>
            <a:pPr>
              <a:lnSpc>
                <a:spcPct val="100000"/>
              </a:lnSpc>
              <a:spcBef>
                <a:spcPts val="0"/>
              </a:spcBef>
              <a:spcAft>
                <a:spcPts val="0"/>
              </a:spcAft>
            </a:pPr>
            <a:r>
              <a:rPr lang="nl-NL" dirty="0"/>
              <a:t>Het innerlijk kompas fungeert als een gids die helpt om waardevolle keuzes te maken in het leven (koers bepalen), om interesses, waarden en doelen blijvend op elkaar af te stemmen (op koers blijven) en om veerkrachtig om te gaan met momenten en situaties waarbij de identiteitsontwikkeling onder spanning komt te staan (omgaan met storm en tegentij). Daarenboven hebben mensen een goed gefundeerd innerlijk kompas nodig om op het niveau van de samenleving tot kwalitatief pluralisme te komen.</a:t>
            </a:r>
          </a:p>
          <a:p>
            <a:pPr>
              <a:lnSpc>
                <a:spcPct val="100000"/>
              </a:lnSpc>
              <a:spcBef>
                <a:spcPts val="0"/>
              </a:spcBef>
              <a:spcAft>
                <a:spcPts val="0"/>
              </a:spcAft>
            </a:pPr>
            <a:r>
              <a:rPr lang="nl-NL" dirty="0"/>
              <a:t>Een belangrijke stap bij de ontwikkeling van een innerlijk kompas is de ontdekking van wie men zelf is en waartoe men wordt uitgenodigd. Daarnaast brengt het innerlijk kompas leerlingen op het spoor van wat goed en betekenisvol is in het leven.</a:t>
            </a:r>
          </a:p>
        </p:txBody>
      </p:sp>
      <p:sp>
        <p:nvSpPr>
          <p:cNvPr id="2" name="Tekstvak 1">
            <a:extLst>
              <a:ext uri="{FF2B5EF4-FFF2-40B4-BE49-F238E27FC236}">
                <a16:creationId xmlns:a16="http://schemas.microsoft.com/office/drawing/2014/main" id="{1EE60B2E-59DE-49D8-A64A-6AF3FE4525CD}"/>
              </a:ext>
            </a:extLst>
          </p:cNvPr>
          <p:cNvSpPr txBox="1"/>
          <p:nvPr/>
        </p:nvSpPr>
        <p:spPr>
          <a:xfrm>
            <a:off x="6096000" y="1325925"/>
            <a:ext cx="4744278" cy="5170646"/>
          </a:xfrm>
          <a:prstGeom prst="rect">
            <a:avLst/>
          </a:prstGeom>
          <a:noFill/>
        </p:spPr>
        <p:txBody>
          <a:bodyPr wrap="square" rtlCol="0">
            <a:spAutoFit/>
          </a:bodyPr>
          <a:lstStyle/>
          <a:p>
            <a:pPr marL="171450" indent="-171450">
              <a:buFont typeface="Arial" panose="020B0604020202020204" pitchFamily="34" charset="0"/>
              <a:buChar char="•"/>
            </a:pPr>
            <a:r>
              <a:rPr lang="nl-NL" sz="1200" dirty="0"/>
              <a:t>Dat inzicht hebben ze nodig om voor het goede te kunnen kiezen, om overtuigde identiteitskeuzes te maken en deze keuzes blijvend te reguleren. Dat gebeurt door hun interesses, waarden en normen die van thuis uit met hun identiteit verbonden zijn op elkaar af te stemmen.</a:t>
            </a:r>
          </a:p>
          <a:p>
            <a:pPr marL="171450" indent="-171450">
              <a:buFont typeface="Arial" panose="020B0604020202020204" pitchFamily="34" charset="0"/>
              <a:buChar char="•"/>
            </a:pPr>
            <a:r>
              <a:rPr lang="nl-NL" sz="1200" dirty="0"/>
              <a:t>De ontwikkeling van een innerlijk kompas loopt samen met de levensbeschouwelijke ontwikkeling van leerlingen. Die voltrekt zich vanuit de eigen levensbeschouwelijke traditie van het kind en in communicatie met andere, omringende levensbeschouwingen. In de katholieke basisschool brengen we alle leerlingen in contact met de christelijke geloofstraditie. Gelovige leerlingen zullen zich hierin herkennen. Voor andersgelovige of niet-gelovige leerlingen zal het gaan om een kennismaking. Die verscheidenheid bij de leerlingen vormt de grondstof voor de dialoog waartoe we al onze leerlingen uitnodigen. Deze dialoog kan bijdragen aan de ontwikkeling van een sterk innerlijk kompas dat leerlingen helpt om te ontdekken wat mensen verbindt en mogelijks onderscheidt en hoe ze daarmee kunnen omgaan.</a:t>
            </a:r>
          </a:p>
          <a:p>
            <a:pPr marL="171450" indent="-171450">
              <a:buFont typeface="Arial" panose="020B0604020202020204" pitchFamily="34" charset="0"/>
              <a:buChar char="•"/>
            </a:pPr>
            <a:r>
              <a:rPr lang="nl-NL" sz="1200" dirty="0"/>
              <a:t>Dit ontwikkelveld heeft vier ontwikkelthema’s: identiteit, levensbeschouwelijke grondhouding, waardengevoeligheid en normbesef en veerkracht. Tussen deze thema’s en die uit het ontwikkelveld rooms katholieke godsdienst is heel wat samenhang te bespeuren.</a:t>
            </a:r>
          </a:p>
          <a:p>
            <a:pPr marL="171450" indent="-171450">
              <a:buFont typeface="Arial" panose="020B0604020202020204" pitchFamily="34" charset="0"/>
              <a:buChar char="•"/>
            </a:pPr>
            <a:r>
              <a:rPr lang="nl-NL" sz="1200" dirty="0"/>
              <a:t>Die samenhang blijkt onder andere uit de verwijsclusters die in de leerlijnen zijn opgenomen.</a:t>
            </a:r>
          </a:p>
          <a:p>
            <a:endParaRPr lang="nl-BE" dirty="0"/>
          </a:p>
        </p:txBody>
      </p:sp>
    </p:spTree>
    <p:extLst>
      <p:ext uri="{BB962C8B-B14F-4D97-AF65-F5344CB8AC3E}">
        <p14:creationId xmlns:p14="http://schemas.microsoft.com/office/powerpoint/2010/main" val="345761616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a:xfrm>
            <a:off x="521207" y="448056"/>
            <a:ext cx="10524329" cy="640080"/>
          </a:xfrm>
        </p:spPr>
        <p:txBody>
          <a:bodyPr rtlCol="0">
            <a:noAutofit/>
          </a:bodyPr>
          <a:lstStyle/>
          <a:p>
            <a:pPr rtl="0"/>
            <a:r>
              <a:rPr lang="nl-NL" dirty="0">
                <a:latin typeface="Segoe UI Light" panose="020B0502040204020203" pitchFamily="34" charset="0"/>
                <a:cs typeface="Segoe UI Light" panose="020B0502040204020203" pitchFamily="34" charset="0"/>
              </a:rPr>
              <a:t>De visie eens doorlezen en kernwoorden aanduiden</a:t>
            </a:r>
          </a:p>
        </p:txBody>
      </p:sp>
      <p:sp>
        <p:nvSpPr>
          <p:cNvPr id="38" name="Tijdelijke aanduiding voor inhoud 17"/>
          <p:cNvSpPr txBox="1">
            <a:spLocks/>
          </p:cNvSpPr>
          <p:nvPr/>
        </p:nvSpPr>
        <p:spPr>
          <a:xfrm>
            <a:off x="521207" y="1325925"/>
            <a:ext cx="4321704" cy="4929101"/>
          </a:xfrm>
          <a:prstGeom prst="rect">
            <a:avLst/>
          </a:prstGeom>
        </p:spPr>
        <p:txBody>
          <a:bodyPr vert="horz" lIns="91440" tIns="45720" rIns="91440" bIns="45720" rtlCol="0">
            <a:no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spcAft>
                <a:spcPts val="0"/>
              </a:spcAft>
            </a:pPr>
            <a:r>
              <a:rPr lang="nl-NL" b="1" u="sng" dirty="0">
                <a:solidFill>
                  <a:schemeClr val="tx1"/>
                </a:solidFill>
              </a:rPr>
              <a:t>In dialoog met de a/Andere(n)   leer ik mezelf en waartoe ik word uitgenodigd kennen. Ik kan richting geven aan mijn leven. Ik reageer veerkrachtig.</a:t>
            </a:r>
          </a:p>
          <a:p>
            <a:pPr>
              <a:lnSpc>
                <a:spcPct val="100000"/>
              </a:lnSpc>
              <a:spcBef>
                <a:spcPts val="0"/>
              </a:spcBef>
              <a:spcAft>
                <a:spcPts val="0"/>
              </a:spcAft>
            </a:pPr>
            <a:r>
              <a:rPr lang="nl-NL" dirty="0">
                <a:solidFill>
                  <a:schemeClr val="tx1"/>
                </a:solidFill>
              </a:rPr>
              <a:t>Een innerlijk kompas bestaat uit authentieke waarden, doelen en interesses die richting en betekenis geven aan het leven van mensen en aan hun </a:t>
            </a:r>
            <a:r>
              <a:rPr lang="nl-NL" u="sng" dirty="0">
                <a:solidFill>
                  <a:srgbClr val="FF0000"/>
                </a:solidFill>
              </a:rPr>
              <a:t>identiteitsontwikkeling</a:t>
            </a:r>
            <a:r>
              <a:rPr lang="nl-NL" dirty="0">
                <a:solidFill>
                  <a:schemeClr val="tx1"/>
                </a:solidFill>
              </a:rPr>
              <a:t>. </a:t>
            </a:r>
            <a:r>
              <a:rPr lang="nl-NL" dirty="0"/>
              <a:t>Het wordt gevoed vanuit levensbeschouwelijke en andere bronnen. In de katholieke basisschool brengt het lerarenteam haar leerlingen graag in contact met de christelijke bronnen waarin ze zelf ‘met goesting’ zin vinden.</a:t>
            </a:r>
          </a:p>
          <a:p>
            <a:pPr>
              <a:lnSpc>
                <a:spcPct val="100000"/>
              </a:lnSpc>
              <a:spcBef>
                <a:spcPts val="0"/>
              </a:spcBef>
              <a:spcAft>
                <a:spcPts val="0"/>
              </a:spcAft>
            </a:pPr>
            <a:r>
              <a:rPr lang="nl-NL" dirty="0"/>
              <a:t>Het innerlijk kompas fungeert als een gids die helpt om </a:t>
            </a:r>
            <a:r>
              <a:rPr lang="nl-NL" u="sng" dirty="0">
                <a:solidFill>
                  <a:srgbClr val="FF0000"/>
                </a:solidFill>
              </a:rPr>
              <a:t>waardevolle keuzes te maken in het leven </a:t>
            </a:r>
            <a:r>
              <a:rPr lang="nl-NL" dirty="0"/>
              <a:t>(koers bepalen), om </a:t>
            </a:r>
            <a:r>
              <a:rPr lang="nl-NL" u="sng" dirty="0">
                <a:solidFill>
                  <a:srgbClr val="FF0000"/>
                </a:solidFill>
              </a:rPr>
              <a:t>interesses, waarden en doelen blijvend op elkaar af te stemmen </a:t>
            </a:r>
            <a:r>
              <a:rPr lang="nl-NL" dirty="0"/>
              <a:t>(op koers blijven) en om </a:t>
            </a:r>
            <a:r>
              <a:rPr lang="nl-NL" u="sng" dirty="0">
                <a:solidFill>
                  <a:srgbClr val="FF0000"/>
                </a:solidFill>
              </a:rPr>
              <a:t>veerkrachtig om te gaan met momenten en situaties</a:t>
            </a:r>
            <a:r>
              <a:rPr lang="nl-NL" dirty="0"/>
              <a:t> waarbij de identiteitsontwikkeling onder spanning komt te staan (omgaan met storm en tegentij). Daarenboven hebben mensen een goed gefundeerd innerlijk kompas nodig om op het niveau van de samenleving tot kwalitatief pluralisme te komen.</a:t>
            </a:r>
          </a:p>
          <a:p>
            <a:pPr>
              <a:lnSpc>
                <a:spcPct val="100000"/>
              </a:lnSpc>
              <a:spcBef>
                <a:spcPts val="0"/>
              </a:spcBef>
              <a:spcAft>
                <a:spcPts val="0"/>
              </a:spcAft>
            </a:pPr>
            <a:r>
              <a:rPr lang="nl-NL" dirty="0"/>
              <a:t>Een belangrijke stap bij de ontwikkeling van een innerlijk kompas is de </a:t>
            </a:r>
            <a:r>
              <a:rPr lang="nl-NL" u="sng" dirty="0">
                <a:solidFill>
                  <a:srgbClr val="FF0000"/>
                </a:solidFill>
              </a:rPr>
              <a:t>ontdekking van wie men zelf is </a:t>
            </a:r>
            <a:r>
              <a:rPr lang="nl-NL" dirty="0"/>
              <a:t>en waartoe men wordt uitgenodigd. Daarnaast brengt het innerlijk kompas leerlingen </a:t>
            </a:r>
            <a:r>
              <a:rPr lang="nl-NL" u="sng" dirty="0">
                <a:solidFill>
                  <a:srgbClr val="FF0000"/>
                </a:solidFill>
              </a:rPr>
              <a:t>op het spoor van wat goed en betekenisvol is in het leven</a:t>
            </a:r>
            <a:r>
              <a:rPr lang="nl-NL" dirty="0"/>
              <a:t>.</a:t>
            </a:r>
          </a:p>
        </p:txBody>
      </p:sp>
      <p:sp>
        <p:nvSpPr>
          <p:cNvPr id="2" name="Tekstvak 1">
            <a:extLst>
              <a:ext uri="{FF2B5EF4-FFF2-40B4-BE49-F238E27FC236}">
                <a16:creationId xmlns:a16="http://schemas.microsoft.com/office/drawing/2014/main" id="{1EE60B2E-59DE-49D8-A64A-6AF3FE4525CD}"/>
              </a:ext>
            </a:extLst>
          </p:cNvPr>
          <p:cNvSpPr txBox="1"/>
          <p:nvPr/>
        </p:nvSpPr>
        <p:spPr>
          <a:xfrm>
            <a:off x="6096000" y="1325925"/>
            <a:ext cx="4744278" cy="5170646"/>
          </a:xfrm>
          <a:prstGeom prst="rect">
            <a:avLst/>
          </a:prstGeom>
          <a:noFill/>
        </p:spPr>
        <p:txBody>
          <a:bodyPr wrap="square" rtlCol="0">
            <a:spAutoFit/>
          </a:bodyPr>
          <a:lstStyle/>
          <a:p>
            <a:pPr marL="171450" indent="-171450">
              <a:buFont typeface="Arial" panose="020B0604020202020204" pitchFamily="34" charset="0"/>
              <a:buChar char="•"/>
            </a:pPr>
            <a:r>
              <a:rPr lang="nl-NL" sz="1200" dirty="0"/>
              <a:t>Dat inzicht hebben ze nodig om voor het goede te kunnen kiezen, om overtuigde identiteitskeuzes te maken en deze keuzes blijvend te reguleren. Dat gebeurt door hun interesses, waarden en normen die van thuis uit met hun identiteit verbonden zijn op elkaar af te stemmen.</a:t>
            </a:r>
          </a:p>
          <a:p>
            <a:pPr marL="171450" indent="-171450">
              <a:buFont typeface="Arial" panose="020B0604020202020204" pitchFamily="34" charset="0"/>
              <a:buChar char="•"/>
            </a:pPr>
            <a:r>
              <a:rPr lang="nl-NL" sz="1200" dirty="0"/>
              <a:t>De ontwikkeling van een innerlijk kompas loopt samen met de </a:t>
            </a:r>
            <a:r>
              <a:rPr lang="nl-NL" sz="1200" u="sng" dirty="0">
                <a:solidFill>
                  <a:srgbClr val="FF0000"/>
                </a:solidFill>
              </a:rPr>
              <a:t>levensbeschouwelijke ontwikkeling </a:t>
            </a:r>
            <a:r>
              <a:rPr lang="nl-NL" sz="1200" dirty="0"/>
              <a:t>van leerlingen. Die voltrekt zich vanuit de eigen levensbeschouwelijke traditie van het kind en in communicatie met andere, omringende levensbeschouwingen. In de katholieke basisschool brengen we alle leerlingen in contact met de christelijke geloofstraditie. Gelovige leerlingen zullen zich hierin herkennen. Voor andersgelovige of niet-gelovige leerlingen zal het gaan om een kennismaking. Die verscheidenheid bij de leerlingen vormt de grondstof voor de dialoog waartoe we al onze leerlingen uitnodigen. Deze dialoog kan bijdragen aan de ontwikkeling van een sterk innerlijk kompas dat leerlingen helpt om te ontdekken wat mensen verbindt en mogelijks onderscheidt en hoe ze daarmee kunnen omgaan.</a:t>
            </a:r>
          </a:p>
          <a:p>
            <a:pPr marL="171450" indent="-171450">
              <a:buFont typeface="Arial" panose="020B0604020202020204" pitchFamily="34" charset="0"/>
              <a:buChar char="•"/>
            </a:pPr>
            <a:r>
              <a:rPr lang="nl-NL" sz="1200" u="sng" dirty="0">
                <a:solidFill>
                  <a:srgbClr val="FF0000"/>
                </a:solidFill>
              </a:rPr>
              <a:t>Dit ontwikkelveld heeft vier ontwikkelthema’s: identiteit, levensbeschouwelijke grondhouding, waardengevoeligheid en normbesef en veerkracht</a:t>
            </a:r>
            <a:r>
              <a:rPr lang="nl-NL" sz="1200" dirty="0"/>
              <a:t>. Tussen deze thema’s en die uit het ontwikkelveld rooms katholieke godsdienst is heel wat samenhang te bespeuren.</a:t>
            </a:r>
          </a:p>
          <a:p>
            <a:pPr marL="171450" indent="-171450">
              <a:buFont typeface="Arial" panose="020B0604020202020204" pitchFamily="34" charset="0"/>
              <a:buChar char="•"/>
            </a:pPr>
            <a:r>
              <a:rPr lang="nl-NL" sz="1200" dirty="0"/>
              <a:t>Die samenhang blijkt onder andere uit de verwijsclusters die in de leerlijnen zijn opgenomen.</a:t>
            </a:r>
          </a:p>
          <a:p>
            <a:endParaRPr lang="nl-BE" dirty="0"/>
          </a:p>
        </p:txBody>
      </p:sp>
    </p:spTree>
    <p:extLst>
      <p:ext uri="{BB962C8B-B14F-4D97-AF65-F5344CB8AC3E}">
        <p14:creationId xmlns:p14="http://schemas.microsoft.com/office/powerpoint/2010/main" val="367567819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rtlCol="0"/>
          <a:lstStyle/>
          <a:p>
            <a:pPr rtl="0"/>
            <a:r>
              <a:rPr lang="nl-NL" dirty="0">
                <a:latin typeface="Segoe UI Light" panose="020B0502040204020203" pitchFamily="34" charset="0"/>
                <a:cs typeface="Segoe UI Light" panose="020B0502040204020203" pitchFamily="34" charset="0"/>
              </a:rPr>
              <a:t>Kort filmpje</a:t>
            </a:r>
          </a:p>
        </p:txBody>
      </p:sp>
      <p:sp>
        <p:nvSpPr>
          <p:cNvPr id="25" name="Tijdelijke aanduiding voor inhoud 17"/>
          <p:cNvSpPr txBox="1">
            <a:spLocks/>
          </p:cNvSpPr>
          <p:nvPr/>
        </p:nvSpPr>
        <p:spPr>
          <a:xfrm>
            <a:off x="541609" y="1455491"/>
            <a:ext cx="5110161" cy="471149"/>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rtl="0">
              <a:spcAft>
                <a:spcPts val="2000"/>
              </a:spcAft>
              <a:buNone/>
            </a:pPr>
            <a:endParaRPr lang="nl-NL" dirty="0">
              <a:latin typeface="Segoe UI" panose="020B0502040204020203" pitchFamily="34" charset="0"/>
              <a:cs typeface="Segoe UI" panose="020B0502040204020203" pitchFamily="34" charset="0"/>
            </a:endParaRPr>
          </a:p>
        </p:txBody>
      </p:sp>
      <p:sp>
        <p:nvSpPr>
          <p:cNvPr id="2" name="Rechthoek 1">
            <a:extLst>
              <a:ext uri="{FF2B5EF4-FFF2-40B4-BE49-F238E27FC236}">
                <a16:creationId xmlns:a16="http://schemas.microsoft.com/office/drawing/2014/main" id="{953D1ABE-2368-4BEA-87EC-2E422F731A75}"/>
              </a:ext>
            </a:extLst>
          </p:cNvPr>
          <p:cNvSpPr/>
          <p:nvPr/>
        </p:nvSpPr>
        <p:spPr>
          <a:xfrm>
            <a:off x="4512842" y="5825866"/>
            <a:ext cx="3166316" cy="369332"/>
          </a:xfrm>
          <a:prstGeom prst="rect">
            <a:avLst/>
          </a:prstGeom>
        </p:spPr>
        <p:txBody>
          <a:bodyPr wrap="none">
            <a:spAutoFit/>
          </a:bodyPr>
          <a:lstStyle/>
          <a:p>
            <a:r>
              <a:rPr lang="nl-BE" dirty="0">
                <a:hlinkClick r:id="rId3"/>
              </a:rPr>
              <a:t>https://youtu.be/u3LXwLYLvjs</a:t>
            </a:r>
            <a:endParaRPr lang="nl-BE" dirty="0"/>
          </a:p>
        </p:txBody>
      </p:sp>
      <p:pic>
        <p:nvPicPr>
          <p:cNvPr id="3" name="Afbeelding 2">
            <a:extLst>
              <a:ext uri="{FF2B5EF4-FFF2-40B4-BE49-F238E27FC236}">
                <a16:creationId xmlns:a16="http://schemas.microsoft.com/office/drawing/2014/main" id="{221392A1-1865-439D-B47C-27DC0E5C5979}"/>
              </a:ext>
            </a:extLst>
          </p:cNvPr>
          <p:cNvPicPr>
            <a:picLocks noChangeAspect="1"/>
          </p:cNvPicPr>
          <p:nvPr/>
        </p:nvPicPr>
        <p:blipFill>
          <a:blip r:embed="rId4"/>
          <a:stretch>
            <a:fillRect/>
          </a:stretch>
        </p:blipFill>
        <p:spPr>
          <a:xfrm>
            <a:off x="3096689" y="1455491"/>
            <a:ext cx="6281529" cy="4187686"/>
          </a:xfrm>
          <a:prstGeom prst="rect">
            <a:avLst/>
          </a:prstGeom>
        </p:spPr>
      </p:pic>
    </p:spTree>
    <p:extLst>
      <p:ext uri="{BB962C8B-B14F-4D97-AF65-F5344CB8AC3E}">
        <p14:creationId xmlns:p14="http://schemas.microsoft.com/office/powerpoint/2010/main" val="110700175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521207" y="448056"/>
            <a:ext cx="11007840" cy="640080"/>
          </a:xfrm>
        </p:spPr>
        <p:txBody>
          <a:bodyPr rtlCol="0">
            <a:normAutofit fontScale="90000"/>
          </a:bodyPr>
          <a:lstStyle/>
          <a:p>
            <a:r>
              <a:rPr lang="nl-NL" cap="all" dirty="0"/>
              <a:t>DE ONTWIKKELTHEMA'S VAN ONTWIKKELING VAN EEN INNERLIJK KOMPAS</a:t>
            </a:r>
            <a:endParaRPr lang="nl-NL" dirty="0">
              <a:latin typeface="Segoe UI Light" panose="020B0502040204020203" pitchFamily="34" charset="0"/>
              <a:cs typeface="Segoe UI Light" panose="020B0502040204020203" pitchFamily="34" charset="0"/>
            </a:endParaRPr>
          </a:p>
        </p:txBody>
      </p:sp>
      <p:pic>
        <p:nvPicPr>
          <p:cNvPr id="6" name="Afbeelding 5">
            <a:extLst>
              <a:ext uri="{FF2B5EF4-FFF2-40B4-BE49-F238E27FC236}">
                <a16:creationId xmlns:a16="http://schemas.microsoft.com/office/drawing/2014/main" id="{BE6E03C9-366A-4EB7-8D21-5F0861B6D86C}"/>
              </a:ext>
            </a:extLst>
          </p:cNvPr>
          <p:cNvPicPr>
            <a:picLocks noChangeAspect="1"/>
          </p:cNvPicPr>
          <p:nvPr/>
        </p:nvPicPr>
        <p:blipFill>
          <a:blip r:embed="rId3"/>
          <a:stretch>
            <a:fillRect/>
          </a:stretch>
        </p:blipFill>
        <p:spPr>
          <a:xfrm>
            <a:off x="612047" y="1966314"/>
            <a:ext cx="11007839" cy="2406903"/>
          </a:xfrm>
          <a:prstGeom prst="rect">
            <a:avLst/>
          </a:prstGeom>
        </p:spPr>
      </p:pic>
      <p:sp>
        <p:nvSpPr>
          <p:cNvPr id="8" name="Tekstvak 7">
            <a:extLst>
              <a:ext uri="{FF2B5EF4-FFF2-40B4-BE49-F238E27FC236}">
                <a16:creationId xmlns:a16="http://schemas.microsoft.com/office/drawing/2014/main" id="{49035072-7974-4AE8-9F77-289AE882F6B7}"/>
              </a:ext>
            </a:extLst>
          </p:cNvPr>
          <p:cNvSpPr txBox="1"/>
          <p:nvPr/>
        </p:nvSpPr>
        <p:spPr>
          <a:xfrm>
            <a:off x="1725229" y="5021709"/>
            <a:ext cx="11116127" cy="369332"/>
          </a:xfrm>
          <a:prstGeom prst="rect">
            <a:avLst/>
          </a:prstGeom>
          <a:noFill/>
        </p:spPr>
        <p:txBody>
          <a:bodyPr wrap="square" rtlCol="0">
            <a:spAutoFit/>
          </a:bodyPr>
          <a:lstStyle/>
          <a:p>
            <a:r>
              <a:rPr lang="nl-BE" dirty="0"/>
              <a:t>BESPREEK IN GROEP WAAROVER DEZE ONTWIKKELTHEMA’S ZOUDEN KUNNEN GAAN</a:t>
            </a:r>
          </a:p>
        </p:txBody>
      </p:sp>
    </p:spTree>
    <p:extLst>
      <p:ext uri="{BB962C8B-B14F-4D97-AF65-F5344CB8AC3E}">
        <p14:creationId xmlns:p14="http://schemas.microsoft.com/office/powerpoint/2010/main" val="9580368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rtlCol="0"/>
          <a:lstStyle/>
          <a:p>
            <a:pPr rtl="0"/>
            <a:r>
              <a:rPr lang="nl-NL" dirty="0">
                <a:latin typeface="Segoe UI Light" panose="020B0502040204020203" pitchFamily="34" charset="0"/>
                <a:cs typeface="Segoe UI Light" panose="020B0502040204020203" pitchFamily="34" charset="0"/>
              </a:rPr>
              <a:t>ONTWIKKELTHEMA’S IN DETAIL</a:t>
            </a:r>
            <a:endParaRPr lang="nl-NL" dirty="0"/>
          </a:p>
        </p:txBody>
      </p:sp>
      <p:grpSp>
        <p:nvGrpSpPr>
          <p:cNvPr id="13" name="Groep 12" descr="Kleine cirkel met een 1 erin om aan te geven dat dit stap 1 is"/>
          <p:cNvGrpSpPr/>
          <p:nvPr/>
        </p:nvGrpSpPr>
        <p:grpSpPr bwMode="blackWhite">
          <a:xfrm>
            <a:off x="544509" y="1267512"/>
            <a:ext cx="558179" cy="409838"/>
            <a:chOff x="6953426" y="711274"/>
            <a:chExt cx="558179" cy="409838"/>
          </a:xfrm>
        </p:grpSpPr>
        <p:sp>
          <p:nvSpPr>
            <p:cNvPr id="14" name="Ovaal 13" descr="Kleine cirkel"/>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l-NL"/>
            </a:p>
          </p:txBody>
        </p:sp>
        <p:sp>
          <p:nvSpPr>
            <p:cNvPr id="15" name="TextBox 14" descr="Cijfer 1"/>
            <p:cNvSpPr txBox="1">
              <a:spLocks noChangeAspect="1"/>
            </p:cNvSpPr>
            <p:nvPr/>
          </p:nvSpPr>
          <p:spPr bwMode="blackWhite">
            <a:xfrm>
              <a:off x="6953426" y="727564"/>
              <a:ext cx="558179" cy="369332"/>
            </a:xfrm>
            <a:prstGeom prst="rect">
              <a:avLst/>
            </a:prstGeom>
            <a:noFill/>
          </p:spPr>
          <p:txBody>
            <a:bodyPr wrap="square" rtlCol="0">
              <a:spAutoFit/>
            </a:bodyPr>
            <a:lstStyle/>
            <a:p>
              <a:pPr algn="ctr" rtl="0"/>
              <a:r>
                <a:rPr lang="nl-NL">
                  <a:solidFill>
                    <a:schemeClr val="bg1"/>
                  </a:solidFill>
                  <a:latin typeface="Segoe UI Semibold" panose="020B0702040204020203" pitchFamily="34" charset="0"/>
                  <a:cs typeface="Segoe UI Semibold" panose="020B0702040204020203" pitchFamily="34" charset="0"/>
                </a:rPr>
                <a:t>1</a:t>
              </a:r>
            </a:p>
          </p:txBody>
        </p:sp>
      </p:grpSp>
      <p:sp>
        <p:nvSpPr>
          <p:cNvPr id="16" name="Tijdelijke aanduiding voor inhoud 17"/>
          <p:cNvSpPr txBox="1">
            <a:spLocks/>
          </p:cNvSpPr>
          <p:nvPr/>
        </p:nvSpPr>
        <p:spPr>
          <a:xfrm>
            <a:off x="1072531" y="1283802"/>
            <a:ext cx="4393557" cy="913994"/>
          </a:xfrm>
          <a:prstGeom prst="rect">
            <a:avLst/>
          </a:prstGeom>
        </p:spPr>
        <p:txBody>
          <a:bodyPr vert="horz" lIns="91440" tIns="45720" rIns="91440" bIns="45720" rtlCol="0">
            <a:no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spcAft>
                <a:spcPts val="0"/>
              </a:spcAft>
              <a:buNone/>
            </a:pPr>
            <a:r>
              <a:rPr lang="nl-NL" dirty="0"/>
              <a:t>                                            IDENTITEIT</a:t>
            </a:r>
          </a:p>
          <a:p>
            <a:pPr>
              <a:lnSpc>
                <a:spcPct val="100000"/>
              </a:lnSpc>
              <a:spcBef>
                <a:spcPts val="0"/>
              </a:spcBef>
              <a:spcAft>
                <a:spcPts val="0"/>
              </a:spcAft>
            </a:pPr>
            <a:endParaRPr lang="nl-NL" dirty="0"/>
          </a:p>
          <a:p>
            <a:pPr>
              <a:lnSpc>
                <a:spcPct val="100000"/>
              </a:lnSpc>
              <a:spcBef>
                <a:spcPts val="0"/>
              </a:spcBef>
              <a:spcAft>
                <a:spcPts val="0"/>
              </a:spcAft>
            </a:pPr>
            <a:r>
              <a:rPr lang="nl-NL" b="1" u="sng" dirty="0"/>
              <a:t>Ik ontdek wie ik ben, waartoe ik word uitgenodigd en wie ik wil worden in een groter geheel. Ik durf en mag mezelf zijn.</a:t>
            </a:r>
          </a:p>
          <a:p>
            <a:pPr>
              <a:lnSpc>
                <a:spcPct val="100000"/>
              </a:lnSpc>
              <a:spcBef>
                <a:spcPts val="0"/>
              </a:spcBef>
              <a:spcAft>
                <a:spcPts val="0"/>
              </a:spcAft>
            </a:pPr>
            <a:r>
              <a:rPr lang="nl-NL" dirty="0"/>
              <a:t>Het innerlijk kompas draagt bij tot de ontwikkeling van onze identiteit. Die ontlenen we deels aan anderen en ontwikkelen we deels zelf. Onze leerlingen zijn, net als iedereen, betrokken in een </a:t>
            </a:r>
            <a:r>
              <a:rPr lang="nl-NL" u="sng" dirty="0"/>
              <a:t>netwerk van relaties</a:t>
            </a:r>
            <a:r>
              <a:rPr lang="nl-NL" dirty="0"/>
              <a:t>. Het is vanuit die verbondenheid met de a/Andere dat ze kunnen </a:t>
            </a:r>
            <a:r>
              <a:rPr lang="nl-NL" u="sng" dirty="0"/>
              <a:t>groeien als unieke persoon</a:t>
            </a:r>
            <a:r>
              <a:rPr lang="nl-NL" dirty="0"/>
              <a:t>. Alhoewel deze niet van elkaar te scheiden zijn, onderscheiden we binnen identiteit drie, met elkaar verbonden componenten:</a:t>
            </a:r>
          </a:p>
          <a:p>
            <a:pPr marL="0" indent="0">
              <a:lnSpc>
                <a:spcPct val="100000"/>
              </a:lnSpc>
              <a:spcBef>
                <a:spcPts val="0"/>
              </a:spcBef>
              <a:spcAft>
                <a:spcPts val="0"/>
              </a:spcAft>
              <a:buNone/>
            </a:pPr>
            <a:r>
              <a:rPr lang="nl-NL" dirty="0"/>
              <a:t>-    een relationele identiteit (JIJ): ik ben </a:t>
            </a:r>
            <a:r>
              <a:rPr lang="nl-NL" u="sng" dirty="0"/>
              <a:t>relationeel         </a:t>
            </a:r>
          </a:p>
          <a:p>
            <a:pPr marL="0" indent="0">
              <a:lnSpc>
                <a:spcPct val="100000"/>
              </a:lnSpc>
              <a:spcBef>
                <a:spcPts val="0"/>
              </a:spcBef>
              <a:spcAft>
                <a:spcPts val="0"/>
              </a:spcAft>
              <a:buNone/>
            </a:pPr>
            <a:r>
              <a:rPr lang="nl-NL" dirty="0"/>
              <a:t>      </a:t>
            </a:r>
            <a:r>
              <a:rPr lang="nl-NL" u="sng" dirty="0"/>
              <a:t>verbonden met de a/Andere</a:t>
            </a:r>
            <a:r>
              <a:rPr lang="nl-NL" dirty="0"/>
              <a:t>,</a:t>
            </a:r>
          </a:p>
          <a:p>
            <a:pPr>
              <a:lnSpc>
                <a:spcPct val="100000"/>
              </a:lnSpc>
              <a:spcBef>
                <a:spcPts val="0"/>
              </a:spcBef>
              <a:spcAft>
                <a:spcPts val="0"/>
              </a:spcAft>
              <a:buFontTx/>
              <a:buChar char="-"/>
            </a:pPr>
            <a:r>
              <a:rPr lang="nl-NL" dirty="0"/>
              <a:t>een collectieve identiteit (WIJ): ik behoor tot een aantal  </a:t>
            </a:r>
          </a:p>
          <a:p>
            <a:pPr marL="0" indent="0">
              <a:lnSpc>
                <a:spcPct val="100000"/>
              </a:lnSpc>
              <a:spcBef>
                <a:spcPts val="0"/>
              </a:spcBef>
              <a:spcAft>
                <a:spcPts val="0"/>
              </a:spcAft>
              <a:buNone/>
            </a:pPr>
            <a:r>
              <a:rPr lang="nl-NL" dirty="0"/>
              <a:t>      </a:t>
            </a:r>
            <a:r>
              <a:rPr lang="nl-NL" u="sng" dirty="0"/>
              <a:t>groepen en gemeenschappen</a:t>
            </a:r>
            <a:r>
              <a:rPr lang="nl-NL" dirty="0"/>
              <a:t>,</a:t>
            </a:r>
          </a:p>
          <a:p>
            <a:pPr marL="0" indent="0">
              <a:lnSpc>
                <a:spcPct val="100000"/>
              </a:lnSpc>
              <a:spcBef>
                <a:spcPts val="0"/>
              </a:spcBef>
              <a:spcAft>
                <a:spcPts val="0"/>
              </a:spcAft>
              <a:buNone/>
            </a:pPr>
            <a:r>
              <a:rPr lang="nl-NL" dirty="0"/>
              <a:t>-    een persoonlijke identiteit (IK): ik en </a:t>
            </a:r>
            <a:r>
              <a:rPr lang="nl-NL" u="sng" dirty="0"/>
              <a:t>wie ik ten diepste toe </a:t>
            </a:r>
          </a:p>
          <a:p>
            <a:pPr marL="0" indent="0">
              <a:lnSpc>
                <a:spcPct val="100000"/>
              </a:lnSpc>
              <a:spcBef>
                <a:spcPts val="0"/>
              </a:spcBef>
              <a:spcAft>
                <a:spcPts val="0"/>
              </a:spcAft>
              <a:buNone/>
            </a:pPr>
            <a:r>
              <a:rPr lang="nl-NL" dirty="0"/>
              <a:t>      </a:t>
            </a:r>
            <a:r>
              <a:rPr lang="nl-NL" u="sng" dirty="0"/>
              <a:t>ben, met mijn waarden, overtuigingen, interesses, lichaam,   </a:t>
            </a:r>
          </a:p>
          <a:p>
            <a:pPr marL="0" indent="0">
              <a:lnSpc>
                <a:spcPct val="100000"/>
              </a:lnSpc>
              <a:spcBef>
                <a:spcPts val="0"/>
              </a:spcBef>
              <a:spcAft>
                <a:spcPts val="0"/>
              </a:spcAft>
              <a:buNone/>
            </a:pPr>
            <a:r>
              <a:rPr lang="nl-NL" dirty="0"/>
              <a:t>      </a:t>
            </a:r>
            <a:r>
              <a:rPr lang="nl-NL" u="sng" dirty="0"/>
              <a:t>talenten …</a:t>
            </a:r>
          </a:p>
          <a:p>
            <a:pPr>
              <a:lnSpc>
                <a:spcPct val="100000"/>
              </a:lnSpc>
              <a:spcBef>
                <a:spcPts val="0"/>
              </a:spcBef>
              <a:spcAft>
                <a:spcPts val="0"/>
              </a:spcAft>
            </a:pPr>
            <a:r>
              <a:rPr lang="nl-NL" dirty="0"/>
              <a:t>Leerlingen ontwikkelen hun identiteit gaandeweg. Ze  ontdekken wie ze zijn, wie ze gaandeweg worden en waartoe ze worden uitgenodigd. Binnen de metafoor van het innerlijk kompas duiden we identiteit als </a:t>
            </a:r>
            <a:r>
              <a:rPr lang="nl-NL" u="sng" dirty="0"/>
              <a:t>het zoeken naar en vinden van richting in het leven</a:t>
            </a:r>
            <a:r>
              <a:rPr lang="nl-NL" dirty="0"/>
              <a:t>.</a:t>
            </a:r>
          </a:p>
        </p:txBody>
      </p:sp>
      <p:grpSp>
        <p:nvGrpSpPr>
          <p:cNvPr id="18" name="Groep 17" descr="Kleine cirkel met een 2 erin om aan te geven dat dit stap 2 is"/>
          <p:cNvGrpSpPr/>
          <p:nvPr/>
        </p:nvGrpSpPr>
        <p:grpSpPr bwMode="blackWhite">
          <a:xfrm>
            <a:off x="6740187" y="1272484"/>
            <a:ext cx="558179" cy="409838"/>
            <a:chOff x="6953426" y="711274"/>
            <a:chExt cx="558179" cy="409838"/>
          </a:xfrm>
        </p:grpSpPr>
        <p:sp>
          <p:nvSpPr>
            <p:cNvPr id="23" name="Ovaal 22" descr="Kleine cirkel"/>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l-NL"/>
            </a:p>
          </p:txBody>
        </p:sp>
        <p:sp>
          <p:nvSpPr>
            <p:cNvPr id="24" name="Tekstvak 23" descr="Cijfer 2"/>
            <p:cNvSpPr txBox="1">
              <a:spLocks noChangeAspect="1"/>
            </p:cNvSpPr>
            <p:nvPr/>
          </p:nvSpPr>
          <p:spPr bwMode="blackWhite">
            <a:xfrm>
              <a:off x="6953426" y="727564"/>
              <a:ext cx="558179" cy="369332"/>
            </a:xfrm>
            <a:prstGeom prst="rect">
              <a:avLst/>
            </a:prstGeom>
            <a:noFill/>
          </p:spPr>
          <p:txBody>
            <a:bodyPr wrap="square" rtlCol="0">
              <a:spAutoFit/>
            </a:bodyPr>
            <a:lstStyle/>
            <a:p>
              <a:pPr algn="ctr" rtl="0"/>
              <a:r>
                <a:rPr lang="nl-NL">
                  <a:solidFill>
                    <a:schemeClr val="bg1"/>
                  </a:solidFill>
                  <a:latin typeface="Segoe UI Semibold" panose="020B0702040204020203" pitchFamily="34" charset="0"/>
                  <a:cs typeface="Segoe UI Semibold" panose="020B0702040204020203" pitchFamily="34" charset="0"/>
                </a:rPr>
                <a:t>2</a:t>
              </a:r>
            </a:p>
          </p:txBody>
        </p:sp>
      </p:grpSp>
      <p:sp>
        <p:nvSpPr>
          <p:cNvPr id="25" name="Tijdelijke aanduiding voor inhoud 17"/>
          <p:cNvSpPr txBox="1">
            <a:spLocks/>
          </p:cNvSpPr>
          <p:nvPr/>
        </p:nvSpPr>
        <p:spPr>
          <a:xfrm>
            <a:off x="7348423" y="1283802"/>
            <a:ext cx="4252363" cy="1456101"/>
          </a:xfrm>
          <a:prstGeom prst="rect">
            <a:avLst/>
          </a:prstGeom>
        </p:spPr>
        <p:txBody>
          <a:bodyPr vert="horz" lIns="91440" tIns="45720" rIns="91440" bIns="45720" rtlCol="0">
            <a:no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spcAft>
                <a:spcPts val="0"/>
              </a:spcAft>
              <a:buNone/>
            </a:pPr>
            <a:r>
              <a:rPr lang="nl-NL" dirty="0"/>
              <a:t>           LEVENSBESCHOUWELIJKE GRONDHOUDING</a:t>
            </a:r>
          </a:p>
          <a:p>
            <a:pPr marL="0" indent="0">
              <a:spcBef>
                <a:spcPts val="0"/>
              </a:spcBef>
              <a:spcAft>
                <a:spcPts val="0"/>
              </a:spcAft>
              <a:buNone/>
            </a:pPr>
            <a:endParaRPr lang="nl-NL" dirty="0"/>
          </a:p>
          <a:p>
            <a:pPr>
              <a:spcBef>
                <a:spcPts val="0"/>
              </a:spcBef>
              <a:spcAft>
                <a:spcPts val="0"/>
              </a:spcAft>
            </a:pPr>
            <a:r>
              <a:rPr lang="nl-NL" b="1" u="sng" dirty="0"/>
              <a:t>Ik sta stil bij levensvragen en ga daarover in dialoog met de christelijke geloofstraditie en andere levensbeschouwingen.</a:t>
            </a:r>
          </a:p>
          <a:p>
            <a:pPr>
              <a:spcBef>
                <a:spcPts val="0"/>
              </a:spcBef>
              <a:spcAft>
                <a:spcPts val="0"/>
              </a:spcAft>
            </a:pPr>
            <a:r>
              <a:rPr lang="nl-NL" dirty="0"/>
              <a:t>Levensbeschouwing is de </a:t>
            </a:r>
            <a:r>
              <a:rPr lang="nl-NL" u="sng" dirty="0"/>
              <a:t>zoektocht naar de betekenissen en de waarde van het leven </a:t>
            </a:r>
            <a:r>
              <a:rPr lang="nl-NL" dirty="0"/>
              <a:t>en hoe het goed geleefd kan worden. Levensbeschouwelijke ontwikkeling is het proces waarbij </a:t>
            </a:r>
            <a:r>
              <a:rPr lang="nl-NL" u="sng" dirty="0"/>
              <a:t>leerlingen ontdekken hoe ze in het leven staan</a:t>
            </a:r>
            <a:r>
              <a:rPr lang="nl-NL" dirty="0"/>
              <a:t>. We nodigen ze uit om hun manier van zijn en van kijken naar het leven verder te verfijnen. In onze katholieke basisscholen nodigen we, </a:t>
            </a:r>
            <a:r>
              <a:rPr lang="nl-NL" u="sng" dirty="0"/>
              <a:t>vanuit de christelijke inspiratie van de school, kinderen heel specifiek uit om dit in dialoog met de christelijke geloofstraditie</a:t>
            </a:r>
            <a:r>
              <a:rPr lang="nl-NL" dirty="0"/>
              <a:t> te doen. We doen dat in alle duidelijkheid. In Bijbelse termen: we plaatsen het licht van de kaars niet onder een korenmaat, want op die manier kan het niemand helpen om de weg te vinden. Maar we doen dit ook in alle bescheidenheid, met respect voor het licht dat kinderen van thuis uit met zich meedragen.</a:t>
            </a:r>
          </a:p>
        </p:txBody>
      </p:sp>
      <p:cxnSp>
        <p:nvCxnSpPr>
          <p:cNvPr id="20" name="Rechte verbindingslijn 19" descr="Lichtgrijze lijn die morphing tekst en afbeeldingen van elkaar scheidt"/>
          <p:cNvCxnSpPr/>
          <p:nvPr/>
        </p:nvCxnSpPr>
        <p:spPr>
          <a:xfrm>
            <a:off x="6681333" y="1472431"/>
            <a:ext cx="0" cy="4892634"/>
          </a:xfrm>
          <a:prstGeom prst="line">
            <a:avLst/>
          </a:prstGeom>
          <a:ln w="9525">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6833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22D418-CCE8-4505-BBC4-CEA5DD93C851}"/>
              </a:ext>
            </a:extLst>
          </p:cNvPr>
          <p:cNvSpPr>
            <a:spLocks noGrp="1"/>
          </p:cNvSpPr>
          <p:nvPr>
            <p:ph type="title"/>
          </p:nvPr>
        </p:nvSpPr>
        <p:spPr/>
        <p:txBody>
          <a:bodyPr/>
          <a:lstStyle/>
          <a:p>
            <a:r>
              <a:rPr lang="nl-NL" dirty="0">
                <a:latin typeface="Segoe UI Light" panose="020B0502040204020203" pitchFamily="34" charset="0"/>
                <a:cs typeface="Segoe UI Light" panose="020B0502040204020203" pitchFamily="34" charset="0"/>
              </a:rPr>
              <a:t>ONTWIKKELTHEMA’S IN DETAIL</a:t>
            </a:r>
            <a:endParaRPr lang="nl-BE" dirty="0"/>
          </a:p>
        </p:txBody>
      </p:sp>
      <p:sp>
        <p:nvSpPr>
          <p:cNvPr id="3" name="Tijdelijke aanduiding voor inhoud 2">
            <a:extLst>
              <a:ext uri="{FF2B5EF4-FFF2-40B4-BE49-F238E27FC236}">
                <a16:creationId xmlns:a16="http://schemas.microsoft.com/office/drawing/2014/main" id="{0A07AA41-CA39-40FB-8D32-F9B09E9AD5D6}"/>
              </a:ext>
            </a:extLst>
          </p:cNvPr>
          <p:cNvSpPr>
            <a:spLocks noGrp="1"/>
          </p:cNvSpPr>
          <p:nvPr>
            <p:ph sz="quarter" idx="10"/>
          </p:nvPr>
        </p:nvSpPr>
        <p:spPr>
          <a:xfrm>
            <a:off x="539496" y="1435607"/>
            <a:ext cx="4416552" cy="5071209"/>
          </a:xfrm>
        </p:spPr>
        <p:txBody>
          <a:bodyPr>
            <a:normAutofit fontScale="85000" lnSpcReduction="10000"/>
          </a:bodyPr>
          <a:lstStyle/>
          <a:p>
            <a:pPr>
              <a:spcBef>
                <a:spcPts val="0"/>
              </a:spcBef>
              <a:spcAft>
                <a:spcPts val="0"/>
              </a:spcAft>
            </a:pPr>
            <a:r>
              <a:rPr lang="nl-NL" sz="1400" dirty="0"/>
              <a:t>We stimuleren leerlingen om </a:t>
            </a:r>
            <a:r>
              <a:rPr lang="nl-NL" sz="1400" dirty="0" err="1"/>
              <a:t>levenbeschouwelijk</a:t>
            </a:r>
            <a:r>
              <a:rPr lang="nl-NL" sz="1400" dirty="0"/>
              <a:t> in dialoog te gaan met elkaar.</a:t>
            </a:r>
          </a:p>
          <a:p>
            <a:pPr>
              <a:spcBef>
                <a:spcPts val="0"/>
              </a:spcBef>
              <a:spcAft>
                <a:spcPts val="0"/>
              </a:spcAft>
            </a:pPr>
            <a:r>
              <a:rPr lang="nl-NL" sz="1400" dirty="0"/>
              <a:t>Bij het opgroeien ontdekken leerlingen hoe mensen, op verschillende manieren, in het leven staan. Ze kunnen zich daarover verwonderen en er over nadenken. Dat is de basis van de grondhouding die we hier nastreven: </a:t>
            </a:r>
            <a:r>
              <a:rPr lang="nl-NL" sz="1400" u="sng" dirty="0"/>
              <a:t>zich openstellen voor de andere visies op het leven met het doel de eigen levensbeschouwelijke kijk te verruimen</a:t>
            </a:r>
            <a:r>
              <a:rPr lang="nl-NL" sz="1400" dirty="0"/>
              <a:t>.   </a:t>
            </a:r>
          </a:p>
          <a:p>
            <a:pPr>
              <a:spcBef>
                <a:spcPts val="0"/>
              </a:spcBef>
              <a:spcAft>
                <a:spcPts val="0"/>
              </a:spcAft>
            </a:pPr>
            <a:r>
              <a:rPr lang="nl-NL" sz="1400" dirty="0"/>
              <a:t> </a:t>
            </a:r>
          </a:p>
          <a:p>
            <a:pPr>
              <a:spcBef>
                <a:spcPts val="0"/>
              </a:spcBef>
              <a:spcAft>
                <a:spcPts val="0"/>
              </a:spcAft>
            </a:pPr>
            <a:r>
              <a:rPr lang="nl-NL" sz="1400" dirty="0"/>
              <a:t>Het ontwikkelthema ‘levensbeschouwelijke grondhouding’ staat in nauwe relatie met het ontwikkelveld ‘rooms-katholieke godsdienst (RKG)’, maar vervangt het niet. In levensbeschouwelijke grondhouding gaat het om </a:t>
            </a:r>
            <a:r>
              <a:rPr lang="nl-NL" sz="1400" u="sng" dirty="0"/>
              <a:t>het ontdekken van de nood om zin in het leven te vinden</a:t>
            </a:r>
            <a:r>
              <a:rPr lang="nl-NL" sz="1400" dirty="0"/>
              <a:t>, een nood die alle mensen delen. Een katholieke school begeleidt dit ontdekkingsproces vanuit de christelijke traditie die haar inspireert. Maar de </a:t>
            </a:r>
            <a:r>
              <a:rPr lang="nl-NL" sz="1400" u="sng" dirty="0"/>
              <a:t>grondige kennismaking met de christelijke traditie als ondersteuning van eigen levensbeschouwelijke groei hoort bij de eigenheid van het ontwikkelveld RKG</a:t>
            </a:r>
            <a:r>
              <a:rPr lang="nl-NL" sz="1400" dirty="0"/>
              <a:t>.</a:t>
            </a:r>
          </a:p>
          <a:p>
            <a:endParaRPr lang="nl-BE" dirty="0"/>
          </a:p>
        </p:txBody>
      </p:sp>
      <p:grpSp>
        <p:nvGrpSpPr>
          <p:cNvPr id="4" name="Groep 3" descr="Kleine cirkel met een 3 erin om aan te geven dat dit stap 3 is">
            <a:extLst>
              <a:ext uri="{FF2B5EF4-FFF2-40B4-BE49-F238E27FC236}">
                <a16:creationId xmlns:a16="http://schemas.microsoft.com/office/drawing/2014/main" id="{BE28E349-D589-4B4B-ADF1-03B784C5757C}"/>
              </a:ext>
            </a:extLst>
          </p:cNvPr>
          <p:cNvGrpSpPr/>
          <p:nvPr/>
        </p:nvGrpSpPr>
        <p:grpSpPr bwMode="blackWhite">
          <a:xfrm>
            <a:off x="6096000" y="1435607"/>
            <a:ext cx="558179" cy="409838"/>
            <a:chOff x="6953426" y="711274"/>
            <a:chExt cx="558179" cy="409838"/>
          </a:xfrm>
        </p:grpSpPr>
        <p:sp>
          <p:nvSpPr>
            <p:cNvPr id="5" name="Ovaal 4" descr="Kleine cirkel">
              <a:extLst>
                <a:ext uri="{FF2B5EF4-FFF2-40B4-BE49-F238E27FC236}">
                  <a16:creationId xmlns:a16="http://schemas.microsoft.com/office/drawing/2014/main" id="{D30C425E-7AEE-4C56-8988-A119EE452FF8}"/>
                </a:ext>
              </a:extLst>
            </p:cNvPr>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l-NL"/>
            </a:p>
          </p:txBody>
        </p:sp>
        <p:sp>
          <p:nvSpPr>
            <p:cNvPr id="6" name="Tekstvak 5" descr="Cijfer 3">
              <a:extLst>
                <a:ext uri="{FF2B5EF4-FFF2-40B4-BE49-F238E27FC236}">
                  <a16:creationId xmlns:a16="http://schemas.microsoft.com/office/drawing/2014/main" id="{54EA4402-84FA-45C1-B4C1-CF63C4D274EE}"/>
                </a:ext>
              </a:extLst>
            </p:cNvPr>
            <p:cNvSpPr txBox="1">
              <a:spLocks noChangeAspect="1"/>
            </p:cNvSpPr>
            <p:nvPr/>
          </p:nvSpPr>
          <p:spPr bwMode="blackWhite">
            <a:xfrm>
              <a:off x="6953426" y="727564"/>
              <a:ext cx="558179" cy="369332"/>
            </a:xfrm>
            <a:prstGeom prst="rect">
              <a:avLst/>
            </a:prstGeom>
            <a:noFill/>
          </p:spPr>
          <p:txBody>
            <a:bodyPr wrap="square" rtlCol="0">
              <a:spAutoFit/>
            </a:bodyPr>
            <a:lstStyle/>
            <a:p>
              <a:pPr algn="ctr" rtl="0"/>
              <a:r>
                <a:rPr lang="nl-NL">
                  <a:solidFill>
                    <a:schemeClr val="bg1"/>
                  </a:solidFill>
                  <a:latin typeface="Segoe UI Semibold" panose="020B0702040204020203" pitchFamily="34" charset="0"/>
                  <a:cs typeface="Segoe UI Semibold" panose="020B0702040204020203" pitchFamily="34" charset="0"/>
                </a:rPr>
                <a:t>3</a:t>
              </a:r>
            </a:p>
          </p:txBody>
        </p:sp>
      </p:grpSp>
      <p:sp>
        <p:nvSpPr>
          <p:cNvPr id="8" name="Rechthoek 7">
            <a:extLst>
              <a:ext uri="{FF2B5EF4-FFF2-40B4-BE49-F238E27FC236}">
                <a16:creationId xmlns:a16="http://schemas.microsoft.com/office/drawing/2014/main" id="{49876F36-BC91-4D43-A85C-9E709445BE6D}"/>
              </a:ext>
            </a:extLst>
          </p:cNvPr>
          <p:cNvSpPr/>
          <p:nvPr/>
        </p:nvSpPr>
        <p:spPr>
          <a:xfrm>
            <a:off x="6649124" y="1435607"/>
            <a:ext cx="4840511" cy="4339650"/>
          </a:xfrm>
          <a:prstGeom prst="rect">
            <a:avLst/>
          </a:prstGeom>
        </p:spPr>
        <p:txBody>
          <a:bodyPr wrap="square">
            <a:spAutoFit/>
          </a:bodyPr>
          <a:lstStyle/>
          <a:p>
            <a:r>
              <a:rPr lang="nl-NL" sz="1200" dirty="0">
                <a:latin typeface="+mj-lt"/>
              </a:rPr>
              <a:t>                   WAARDENGEVOELIGHEID EN NORMBESEF</a:t>
            </a:r>
          </a:p>
          <a:p>
            <a:endParaRPr lang="nl-NL" sz="1200" dirty="0">
              <a:latin typeface="+mj-lt"/>
            </a:endParaRPr>
          </a:p>
          <a:p>
            <a:r>
              <a:rPr lang="nl-NL" sz="1200" b="1" u="sng" dirty="0">
                <a:latin typeface="+mj-lt"/>
              </a:rPr>
              <a:t>Ik ben gevoelig voor en kan nadenken over wat waardevol is voor mezelf, voor anderen en mijn omgeving. Ik handel gewetensvol.</a:t>
            </a:r>
          </a:p>
          <a:p>
            <a:endParaRPr lang="nl-NL" sz="1200" b="1" u="sng" dirty="0">
              <a:latin typeface="+mj-lt"/>
            </a:endParaRPr>
          </a:p>
          <a:p>
            <a:r>
              <a:rPr lang="nl-NL" sz="1200" dirty="0">
                <a:latin typeface="+mj-lt"/>
              </a:rPr>
              <a:t>Het innerlijke kompas moet helpen </a:t>
            </a:r>
            <a:r>
              <a:rPr lang="nl-NL" sz="1200" u="sng" dirty="0">
                <a:latin typeface="+mj-lt"/>
              </a:rPr>
              <a:t>om het goede te doen, om de goede richting te kiezen</a:t>
            </a:r>
            <a:r>
              <a:rPr lang="nl-NL" sz="1200" dirty="0">
                <a:latin typeface="+mj-lt"/>
              </a:rPr>
              <a:t>. Gaandeweg ontdekken leerlingen hoe waarden en normen mee die richting bepalen. </a:t>
            </a:r>
            <a:r>
              <a:rPr lang="nl-NL" sz="1200" u="sng" dirty="0">
                <a:latin typeface="+mj-lt"/>
              </a:rPr>
              <a:t>Met waarden, meer specifiek intrinsieke waarden, duiden we de motieven en idealen aan die mensen in hun leven nastreven. Met normen duiden we de richtlijnen aan die helpen bij de organisatie van het dagelijks leven, de geldende afspraken en regels.</a:t>
            </a:r>
            <a:r>
              <a:rPr lang="nl-NL" sz="1200" dirty="0">
                <a:latin typeface="+mj-lt"/>
              </a:rPr>
              <a:t>  Belangrijk is dat leerlingen </a:t>
            </a:r>
            <a:r>
              <a:rPr lang="nl-NL" sz="1200" u="sng" dirty="0">
                <a:latin typeface="+mj-lt"/>
              </a:rPr>
              <a:t>ervaren dat waarden en normen door mensen bepaald worden, vanuit een dialoog met levensbeschouwelijke bronnen, dat ze verschillend kunnen zijn, kunnen wijzigen of aangepast worden al naar gelang de context</a:t>
            </a:r>
            <a:r>
              <a:rPr lang="nl-NL" sz="1200" dirty="0">
                <a:latin typeface="+mj-lt"/>
              </a:rPr>
              <a:t>. De manier waarop de katholieke basisschool de christelijke stem laat klinken in het onderwijs dat zij aanbiedt, kan leerlingen in dit verband tot voorbeeld dienen.</a:t>
            </a:r>
          </a:p>
          <a:p>
            <a:endParaRPr lang="nl-NL" sz="1200" dirty="0">
              <a:latin typeface="+mj-lt"/>
            </a:endParaRPr>
          </a:p>
          <a:p>
            <a:r>
              <a:rPr lang="nl-NL" sz="1200" dirty="0">
                <a:latin typeface="+mj-lt"/>
              </a:rPr>
              <a:t>Werken aan de ontwikkeling van waardengevoeligheid en normbesef moet kinderen er toe brengen </a:t>
            </a:r>
            <a:r>
              <a:rPr lang="nl-NL" sz="1200" u="sng" dirty="0">
                <a:latin typeface="+mj-lt"/>
              </a:rPr>
              <a:t>om na te denken over wat waardevol is voor henzelf, voor anderen en hun omgeving. We streven ernaar dat ze gewetensvol kunnen handelen.</a:t>
            </a:r>
            <a:endParaRPr lang="nl-NL" sz="1200" b="0" i="0" u="sng" dirty="0">
              <a:effectLst/>
              <a:latin typeface="+mj-lt"/>
            </a:endParaRPr>
          </a:p>
        </p:txBody>
      </p:sp>
    </p:spTree>
    <p:extLst>
      <p:ext uri="{BB962C8B-B14F-4D97-AF65-F5344CB8AC3E}">
        <p14:creationId xmlns:p14="http://schemas.microsoft.com/office/powerpoint/2010/main" val="18638406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9CDD0A-F12E-458B-B541-8E08FC49EAAA}"/>
              </a:ext>
            </a:extLst>
          </p:cNvPr>
          <p:cNvSpPr>
            <a:spLocks noGrp="1"/>
          </p:cNvSpPr>
          <p:nvPr>
            <p:ph type="title"/>
          </p:nvPr>
        </p:nvSpPr>
        <p:spPr/>
        <p:txBody>
          <a:bodyPr/>
          <a:lstStyle/>
          <a:p>
            <a:r>
              <a:rPr lang="nl-NL" dirty="0">
                <a:latin typeface="Segoe UI Light" panose="020B0502040204020203" pitchFamily="34" charset="0"/>
                <a:cs typeface="Segoe UI Light" panose="020B0502040204020203" pitchFamily="34" charset="0"/>
              </a:rPr>
              <a:t>ONTWIKKELTHEMA’S IN DETAIL</a:t>
            </a:r>
            <a:endParaRPr lang="nl-BE" dirty="0"/>
          </a:p>
        </p:txBody>
      </p:sp>
      <p:sp>
        <p:nvSpPr>
          <p:cNvPr id="3" name="Tijdelijke aanduiding voor inhoud 2">
            <a:extLst>
              <a:ext uri="{FF2B5EF4-FFF2-40B4-BE49-F238E27FC236}">
                <a16:creationId xmlns:a16="http://schemas.microsoft.com/office/drawing/2014/main" id="{4042A7F5-32E0-464B-BFAC-EB349E05EFC7}"/>
              </a:ext>
            </a:extLst>
          </p:cNvPr>
          <p:cNvSpPr>
            <a:spLocks noGrp="1"/>
          </p:cNvSpPr>
          <p:nvPr>
            <p:ph sz="quarter" idx="10"/>
          </p:nvPr>
        </p:nvSpPr>
        <p:spPr>
          <a:xfrm>
            <a:off x="1048039" y="1338744"/>
            <a:ext cx="4416552" cy="5419865"/>
          </a:xfrm>
        </p:spPr>
        <p:txBody>
          <a:bodyPr>
            <a:normAutofit fontScale="70000" lnSpcReduction="20000"/>
          </a:bodyPr>
          <a:lstStyle/>
          <a:p>
            <a:r>
              <a:rPr lang="nl-NL" sz="1500" dirty="0"/>
              <a:t>                                          VEERKRACHT</a:t>
            </a:r>
          </a:p>
          <a:p>
            <a:r>
              <a:rPr lang="nl-NL" sz="1500" b="1" u="sng" dirty="0"/>
              <a:t>Ik geloof in mijn ontwikkelkracht en kan genieten. Ik ben op een passende manier weerbaar. Ik geloof dat ik ondanks tegenslag en ontmoediging steeds weer kan opstaan.</a:t>
            </a:r>
          </a:p>
          <a:p>
            <a:r>
              <a:rPr lang="nl-NL" sz="1500" dirty="0"/>
              <a:t>Tenslotte maakt een solide innerlijk kompas het mogelijk om </a:t>
            </a:r>
            <a:r>
              <a:rPr lang="nl-NL" sz="1500" u="sng" dirty="0"/>
              <a:t>veerkrachtig</a:t>
            </a:r>
            <a:r>
              <a:rPr lang="nl-NL" sz="1500" dirty="0"/>
              <a:t> te reageren wanneer identiteitskeuzes onder druk komen te staan. Dat gebeurt bijvoorbeeld wanneer de omstandigheden waarin leerlingen leven plots veranderen, of er iets gebeurt met henzelf of met iemand uit hun omgeving waardoor hun leven een andere wending neemt. </a:t>
            </a:r>
            <a:r>
              <a:rPr lang="nl-NL" sz="1500" u="sng" dirty="0"/>
              <a:t>Veerkracht moet beletten dat leerlingen breken en er voor zorgen dat ze ondanks tegenslag geloven in de mogelijkheid om weer op te staan</a:t>
            </a:r>
            <a:r>
              <a:rPr lang="nl-NL" sz="1500" dirty="0"/>
              <a:t>. Wanneer zich, verwacht of onverwacht, zich extra kansen aandienen betekent veerkrachtig zijn dat leerlingen deze </a:t>
            </a:r>
            <a:r>
              <a:rPr lang="nl-NL" sz="1500" u="sng" dirty="0"/>
              <a:t>kansen aangrijpen en benutten</a:t>
            </a:r>
            <a:r>
              <a:rPr lang="nl-NL" sz="1500" dirty="0"/>
              <a:t>. Veerkrachtig zijn betekent ook erop </a:t>
            </a:r>
            <a:r>
              <a:rPr lang="nl-NL" sz="1500" u="sng" dirty="0"/>
              <a:t>vertrouwen dat moeilijke situaties geen eindpunt zijn</a:t>
            </a:r>
            <a:r>
              <a:rPr lang="nl-NL" sz="1500" dirty="0"/>
              <a:t>. Als katholieke school geloven wij ook dat leerlingen mogen ontdekken dat zij in de meest kwetsbare situaties niet alleen staan, maar liefdevol gedragen worden door de a/Anderen.</a:t>
            </a:r>
          </a:p>
          <a:p>
            <a:endParaRPr lang="nl-BE" dirty="0"/>
          </a:p>
        </p:txBody>
      </p:sp>
      <p:grpSp>
        <p:nvGrpSpPr>
          <p:cNvPr id="4" name="Groep 3" descr="Kleine cirkel met een 2 erin om aan te geven dat dit stap 2 is">
            <a:extLst>
              <a:ext uri="{FF2B5EF4-FFF2-40B4-BE49-F238E27FC236}">
                <a16:creationId xmlns:a16="http://schemas.microsoft.com/office/drawing/2014/main" id="{907CDA23-3587-42E5-944D-FA44EE6E866E}"/>
              </a:ext>
            </a:extLst>
          </p:cNvPr>
          <p:cNvGrpSpPr/>
          <p:nvPr/>
        </p:nvGrpSpPr>
        <p:grpSpPr bwMode="blackWhite">
          <a:xfrm>
            <a:off x="494915" y="1338745"/>
            <a:ext cx="558179" cy="409838"/>
            <a:chOff x="6953426" y="711274"/>
            <a:chExt cx="558179" cy="409838"/>
          </a:xfrm>
        </p:grpSpPr>
        <p:sp>
          <p:nvSpPr>
            <p:cNvPr id="5" name="Ovaal 4" descr="Kleine cirkel">
              <a:extLst>
                <a:ext uri="{FF2B5EF4-FFF2-40B4-BE49-F238E27FC236}">
                  <a16:creationId xmlns:a16="http://schemas.microsoft.com/office/drawing/2014/main" id="{8AD279C3-94F7-45A8-8C34-3B92C3EC1A55}"/>
                </a:ext>
              </a:extLst>
            </p:cNvPr>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l-NL"/>
            </a:p>
          </p:txBody>
        </p:sp>
        <p:sp>
          <p:nvSpPr>
            <p:cNvPr id="6" name="Tekstvak 5" descr="Cijfer 2">
              <a:extLst>
                <a:ext uri="{FF2B5EF4-FFF2-40B4-BE49-F238E27FC236}">
                  <a16:creationId xmlns:a16="http://schemas.microsoft.com/office/drawing/2014/main" id="{3791B8E8-68EA-4D70-8B3D-DE17F1480820}"/>
                </a:ext>
              </a:extLst>
            </p:cNvPr>
            <p:cNvSpPr txBox="1">
              <a:spLocks noChangeAspect="1"/>
            </p:cNvSpPr>
            <p:nvPr/>
          </p:nvSpPr>
          <p:spPr bwMode="blackWhite">
            <a:xfrm>
              <a:off x="6953426" y="727564"/>
              <a:ext cx="558179" cy="369332"/>
            </a:xfrm>
            <a:prstGeom prst="rect">
              <a:avLst/>
            </a:prstGeom>
            <a:noFill/>
          </p:spPr>
          <p:txBody>
            <a:bodyPr wrap="square" rtlCol="0">
              <a:spAutoFit/>
            </a:bodyPr>
            <a:lstStyle/>
            <a:p>
              <a:pPr algn="ctr" rtl="0"/>
              <a:r>
                <a:rPr lang="nl-NL" dirty="0">
                  <a:solidFill>
                    <a:schemeClr val="bg1"/>
                  </a:solidFill>
                  <a:latin typeface="Segoe UI Semibold" panose="020B0702040204020203" pitchFamily="34" charset="0"/>
                  <a:cs typeface="Segoe UI Semibold" panose="020B0702040204020203" pitchFamily="34" charset="0"/>
                </a:rPr>
                <a:t>4</a:t>
              </a:r>
            </a:p>
          </p:txBody>
        </p:sp>
      </p:grpSp>
      <p:pic>
        <p:nvPicPr>
          <p:cNvPr id="8" name="Afbeelding 7">
            <a:extLst>
              <a:ext uri="{FF2B5EF4-FFF2-40B4-BE49-F238E27FC236}">
                <a16:creationId xmlns:a16="http://schemas.microsoft.com/office/drawing/2014/main" id="{D6FC5CEE-36ED-4D83-9947-461AB5C1CC0D}"/>
              </a:ext>
            </a:extLst>
          </p:cNvPr>
          <p:cNvPicPr>
            <a:picLocks noChangeAspect="1"/>
          </p:cNvPicPr>
          <p:nvPr/>
        </p:nvPicPr>
        <p:blipFill>
          <a:blip r:embed="rId2"/>
          <a:stretch>
            <a:fillRect/>
          </a:stretch>
        </p:blipFill>
        <p:spPr>
          <a:xfrm>
            <a:off x="7832035" y="2223964"/>
            <a:ext cx="2583345" cy="2410072"/>
          </a:xfrm>
          <a:prstGeom prst="rect">
            <a:avLst/>
          </a:prstGeom>
        </p:spPr>
      </p:pic>
    </p:spTree>
    <p:extLst>
      <p:ext uri="{BB962C8B-B14F-4D97-AF65-F5344CB8AC3E}">
        <p14:creationId xmlns:p14="http://schemas.microsoft.com/office/powerpoint/2010/main" val="302681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C376AF6-7977-49E8-8DD5-B6A5178165D3}"/>
              </a:ext>
            </a:extLst>
          </p:cNvPr>
          <p:cNvSpPr>
            <a:spLocks noGrp="1"/>
          </p:cNvSpPr>
          <p:nvPr>
            <p:ph type="title"/>
          </p:nvPr>
        </p:nvSpPr>
        <p:spPr/>
        <p:txBody>
          <a:bodyPr/>
          <a:lstStyle/>
          <a:p>
            <a:r>
              <a:rPr lang="nl-NL" dirty="0">
                <a:latin typeface="Segoe UI Light" panose="020B0502040204020203" pitchFamily="34" charset="0"/>
                <a:cs typeface="Segoe UI Light" panose="020B0502040204020203" pitchFamily="34" charset="0"/>
              </a:rPr>
              <a:t>ONTWIKKELTHEMA’S IN DETAIL</a:t>
            </a:r>
            <a:endParaRPr lang="nl-BE" dirty="0"/>
          </a:p>
        </p:txBody>
      </p:sp>
      <p:sp>
        <p:nvSpPr>
          <p:cNvPr id="3" name="Tijdelijke aanduiding voor inhoud 2">
            <a:extLst>
              <a:ext uri="{FF2B5EF4-FFF2-40B4-BE49-F238E27FC236}">
                <a16:creationId xmlns:a16="http://schemas.microsoft.com/office/drawing/2014/main" id="{A41CE157-A469-4A03-8036-33CAC8C9C822}"/>
              </a:ext>
            </a:extLst>
          </p:cNvPr>
          <p:cNvSpPr>
            <a:spLocks noGrp="1"/>
          </p:cNvSpPr>
          <p:nvPr>
            <p:ph sz="quarter" idx="10"/>
          </p:nvPr>
        </p:nvSpPr>
        <p:spPr>
          <a:xfrm>
            <a:off x="539496" y="1435608"/>
            <a:ext cx="11042904" cy="4236322"/>
          </a:xfrm>
        </p:spPr>
        <p:txBody>
          <a:bodyPr/>
          <a:lstStyle/>
          <a:p>
            <a:r>
              <a:rPr lang="nl-BE" sz="3200" dirty="0"/>
              <a:t>Wanneer we nu weten wat er verstaan wordt onder de verschillende ontwikkelthema’s, kunnen we eens nadenken welke arrangementen / activiteiten / … we doen omtrent deze ontwikkelthema’s.</a:t>
            </a:r>
          </a:p>
          <a:p>
            <a:r>
              <a:rPr lang="nl-BE" sz="3200" dirty="0"/>
              <a:t>10 min per 2 / nadien plenum</a:t>
            </a:r>
          </a:p>
          <a:p>
            <a:endParaRPr lang="nl-BE" dirty="0"/>
          </a:p>
        </p:txBody>
      </p:sp>
    </p:spTree>
    <p:extLst>
      <p:ext uri="{BB962C8B-B14F-4D97-AF65-F5344CB8AC3E}">
        <p14:creationId xmlns:p14="http://schemas.microsoft.com/office/powerpoint/2010/main" val="98771947"/>
      </p:ext>
    </p:extLst>
  </p:cSld>
  <p:clrMapOvr>
    <a:masterClrMapping/>
  </p:clrMapOvr>
</p:sld>
</file>

<file path=ppt/theme/theme1.xml><?xml version="1.0" encoding="utf-8"?>
<a:theme xmlns:a="http://schemas.openxmlformats.org/drawingml/2006/main" name="Welkomst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36715136_TF10001108.potx" id="{83F81AA2-1597-46EA-8D6C-1FD81B321755}" vid="{BF88115B-5289-4CF4-B1E0-452655E26C26}"/>
    </a:ext>
  </a:ext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347d6805-a26d-416b-a021-3aaa54a4e7bf"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E1421C1EF25CB4A8FE41B2B27491539" ma:contentTypeVersion="10" ma:contentTypeDescription="Een nieuw document maken." ma:contentTypeScope="" ma:versionID="53975ec1817a796de3e2644f544ab159">
  <xsd:schema xmlns:xsd="http://www.w3.org/2001/XMLSchema" xmlns:xs="http://www.w3.org/2001/XMLSchema" xmlns:p="http://schemas.microsoft.com/office/2006/metadata/properties" xmlns:ns3="347d6805-a26d-416b-a021-3aaa54a4e7bf" targetNamespace="http://schemas.microsoft.com/office/2006/metadata/properties" ma:root="true" ma:fieldsID="3b05e8498f06ef5a309b813238e59869" ns3:_="">
    <xsd:import namespace="347d6805-a26d-416b-a021-3aaa54a4e7bf"/>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7d6805-a26d-416b-a021-3aaa54a4e7b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EE8C63A-4744-4DE4-BB49-0FF0B5375C60}">
  <ds:schemaRefs>
    <ds:schemaRef ds:uri="http://schemas.microsoft.com/sharepoint/v3/contenttype/forms"/>
  </ds:schemaRefs>
</ds:datastoreItem>
</file>

<file path=customXml/itemProps2.xml><?xml version="1.0" encoding="utf-8"?>
<ds:datastoreItem xmlns:ds="http://schemas.openxmlformats.org/officeDocument/2006/customXml" ds:itemID="{950072C5-DDE0-4258-BA7A-4D4B80DFA632}">
  <ds:schemaRefs>
    <ds:schemaRef ds:uri="http://schemas.microsoft.com/office/2006/metadata/properties"/>
    <ds:schemaRef ds:uri="http://schemas.microsoft.com/office/infopath/2007/PartnerControls"/>
    <ds:schemaRef ds:uri="347d6805-a26d-416b-a021-3aaa54a4e7bf"/>
  </ds:schemaRefs>
</ds:datastoreItem>
</file>

<file path=customXml/itemProps3.xml><?xml version="1.0" encoding="utf-8"?>
<ds:datastoreItem xmlns:ds="http://schemas.openxmlformats.org/officeDocument/2006/customXml" ds:itemID="{07F61BC6-D559-449E-AFE0-494F84670F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7d6805-a26d-416b-a021-3aaa54a4e7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{9C0EE326-5EBA-4CAA-9BAC-F4F318A70F8D}tf10001108</Template>
  <TotalTime>0</TotalTime>
  <Words>2038</Words>
  <Application>Microsoft Office PowerPoint</Application>
  <PresentationFormat>Breedbeeld</PresentationFormat>
  <Paragraphs>94</Paragraphs>
  <Slides>11</Slides>
  <Notes>7</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11</vt:i4>
      </vt:variant>
    </vt:vector>
  </HeadingPairs>
  <TitlesOfParts>
    <vt:vector size="17" baseType="lpstr">
      <vt:lpstr>Arial</vt:lpstr>
      <vt:lpstr>Calibri</vt:lpstr>
      <vt:lpstr>Segoe UI</vt:lpstr>
      <vt:lpstr>Segoe UI Light</vt:lpstr>
      <vt:lpstr>Segoe UI Semibold</vt:lpstr>
      <vt:lpstr>Welkomstdoc</vt:lpstr>
      <vt:lpstr>INNERLIJK KOMPAS</vt:lpstr>
      <vt:lpstr>De visie eens doorlezen en kernwoorden aanduiden</vt:lpstr>
      <vt:lpstr>De visie eens doorlezen en kernwoorden aanduiden</vt:lpstr>
      <vt:lpstr>Kort filmpje</vt:lpstr>
      <vt:lpstr>DE ONTWIKKELTHEMA'S VAN ONTWIKKELING VAN EEN INNERLIJK KOMPAS</vt:lpstr>
      <vt:lpstr>ONTWIKKELTHEMA’S IN DETAIL</vt:lpstr>
      <vt:lpstr>ONTWIKKELTHEMA’S IN DETAIL</vt:lpstr>
      <vt:lpstr>ONTWIKKELTHEMA’S IN DETAIL</vt:lpstr>
      <vt:lpstr>ONTWIKKELTHEMA’S IN DETAIL</vt:lpstr>
      <vt:lpstr>ONTWIKKELTHEMA’S IN DETAIL</vt:lpstr>
      <vt:lpstr>OP WEG NAAR EEN INNERLIJK KOMPAS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2020-02-10T12:29:38Z</dcterms:created>
  <dcterms:modified xsi:type="dcterms:W3CDTF">2020-03-05T13:24:10Z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0x0101009E1421C1EF25CB4A8FE41B2B27491539</vt:lpwstr>
  </property>
</Properties>
</file>