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../../Contractwerk%20ZILL/contractwerk%20ZILL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17984-745D-480D-98E5-025E646AF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412" y="1181102"/>
            <a:ext cx="8689976" cy="838198"/>
          </a:xfrm>
        </p:spPr>
        <p:txBody>
          <a:bodyPr>
            <a:normAutofit/>
          </a:bodyPr>
          <a:lstStyle/>
          <a:p>
            <a:r>
              <a:rPr lang="nl-BE" dirty="0"/>
              <a:t>Personeelsvergadering </a:t>
            </a:r>
            <a:r>
              <a:rPr lang="nl-BE" sz="2700" dirty="0"/>
              <a:t>maart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7DBD0BC-B829-4DA7-9E88-320B6F78F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019299"/>
            <a:ext cx="8689976" cy="4421257"/>
          </a:xfrm>
        </p:spPr>
        <p:txBody>
          <a:bodyPr>
            <a:normAutofit/>
          </a:bodyPr>
          <a:lstStyle/>
          <a:p>
            <a:r>
              <a:rPr lang="nl-BE" sz="2800" b="1" dirty="0">
                <a:solidFill>
                  <a:srgbClr val="FF0000"/>
                </a:solidFill>
              </a:rPr>
              <a:t>VERGADERPUNTEN ZILL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3200" dirty="0">
                <a:solidFill>
                  <a:srgbClr val="0070C0"/>
                </a:solidFill>
              </a:rPr>
              <a:t>De ZILL ZOT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3200" dirty="0">
                <a:solidFill>
                  <a:srgbClr val="0070C0"/>
                </a:solidFill>
              </a:rPr>
              <a:t>Mijn klasfoto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3200" dirty="0">
                <a:solidFill>
                  <a:srgbClr val="0070C0"/>
                </a:solidFill>
              </a:rPr>
              <a:t>Contract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BE" sz="3200" dirty="0">
                <a:solidFill>
                  <a:srgbClr val="0070C0"/>
                </a:solidFill>
              </a:rPr>
              <a:t>Wat is er uit, wat is er nieuw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F54692D-06EE-408D-89B1-6157AC68F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5305" y="600073"/>
            <a:ext cx="128587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791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B60D53A7-839C-406D-ABCD-0135E47BA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50708" y="4880113"/>
            <a:ext cx="1123122" cy="11231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1769E241-6446-4DEF-BBD3-5A42FEAC1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671" y="283341"/>
            <a:ext cx="10364451" cy="783459"/>
          </a:xfrm>
        </p:spPr>
        <p:txBody>
          <a:bodyPr/>
          <a:lstStyle/>
          <a:p>
            <a:r>
              <a:rPr lang="nl-BE" dirty="0"/>
              <a:t>DE ZILL ZOT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963C977-3A47-468B-AE4A-2EF58DB6D2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066799"/>
            <a:ext cx="10363826" cy="493643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BE" sz="2900" b="1" dirty="0">
                <a:latin typeface="Trebuchet MS" panose="020B0603020202020204" pitchFamily="34" charset="0"/>
              </a:rPr>
              <a:t>Doel: de 10 ontwikkelvelden met hun IK-zin (= de te verwachten leeruitkomst) verenigen.</a:t>
            </a:r>
          </a:p>
          <a:p>
            <a:endParaRPr lang="nl-BE" sz="2900" b="1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nl-BE" sz="2900" b="1" dirty="0">
                <a:latin typeface="Trebuchet MS" panose="020B0603020202020204" pitchFamily="34" charset="0"/>
              </a:rPr>
              <a:t>Spel:</a:t>
            </a:r>
          </a:p>
          <a:p>
            <a:r>
              <a:rPr lang="nl-BE" sz="2900" dirty="0">
                <a:latin typeface="Trebuchet MS" panose="020B0603020202020204" pitchFamily="34" charset="0"/>
              </a:rPr>
              <a:t>De (21) kaarten worden verdeeld. </a:t>
            </a:r>
          </a:p>
          <a:p>
            <a:r>
              <a:rPr lang="nl-BE" sz="2900" dirty="0">
                <a:latin typeface="Trebuchet MS" panose="020B0603020202020204" pitchFamily="34" charset="0"/>
              </a:rPr>
              <a:t>De deler krijgt 1 kaart meer. </a:t>
            </a:r>
          </a:p>
          <a:p>
            <a:r>
              <a:rPr lang="nl-BE" sz="2900" dirty="0">
                <a:latin typeface="Trebuchet MS" panose="020B0603020202020204" pitchFamily="34" charset="0"/>
              </a:rPr>
              <a:t>De </a:t>
            </a:r>
            <a:r>
              <a:rPr lang="nl-BE" sz="2900" b="1" dirty="0">
                <a:latin typeface="Trebuchet MS" panose="020B0603020202020204" pitchFamily="34" charset="0"/>
              </a:rPr>
              <a:t>speler links </a:t>
            </a:r>
            <a:r>
              <a:rPr lang="nl-BE" sz="2900" dirty="0">
                <a:latin typeface="Trebuchet MS" panose="020B0603020202020204" pitchFamily="34" charset="0"/>
              </a:rPr>
              <a:t>van de deler </a:t>
            </a:r>
            <a:r>
              <a:rPr lang="nl-BE" sz="2900" b="1" dirty="0">
                <a:latin typeface="Trebuchet MS" panose="020B0603020202020204" pitchFamily="34" charset="0"/>
              </a:rPr>
              <a:t>begint</a:t>
            </a:r>
            <a:r>
              <a:rPr lang="nl-BE" sz="2900" dirty="0">
                <a:latin typeface="Trebuchet MS" panose="020B0603020202020204" pitchFamily="34" charset="0"/>
              </a:rPr>
              <a:t>. </a:t>
            </a:r>
          </a:p>
          <a:p>
            <a:r>
              <a:rPr lang="nl-BE" sz="2900" dirty="0">
                <a:latin typeface="Trebuchet MS" panose="020B0603020202020204" pitchFamily="34" charset="0"/>
              </a:rPr>
              <a:t>Hij/zij </a:t>
            </a:r>
            <a:r>
              <a:rPr lang="nl-BE" sz="2900" b="1" dirty="0">
                <a:latin typeface="Trebuchet MS" panose="020B0603020202020204" pitchFamily="34" charset="0"/>
              </a:rPr>
              <a:t>trekt</a:t>
            </a:r>
            <a:r>
              <a:rPr lang="nl-BE" sz="2900" dirty="0">
                <a:latin typeface="Trebuchet MS" panose="020B0603020202020204" pitchFamily="34" charset="0"/>
              </a:rPr>
              <a:t> een </a:t>
            </a:r>
            <a:r>
              <a:rPr lang="nl-BE" sz="2900" b="1" dirty="0">
                <a:latin typeface="Trebuchet MS" panose="020B0603020202020204" pitchFamily="34" charset="0"/>
              </a:rPr>
              <a:t>kaart</a:t>
            </a:r>
            <a:r>
              <a:rPr lang="nl-BE" sz="2900" dirty="0">
                <a:latin typeface="Trebuchet MS" panose="020B0603020202020204" pitchFamily="34" charset="0"/>
              </a:rPr>
              <a:t> van de </a:t>
            </a:r>
            <a:r>
              <a:rPr lang="nl-BE" sz="2900" b="1" dirty="0">
                <a:latin typeface="Trebuchet MS" panose="020B0603020202020204" pitchFamily="34" charset="0"/>
              </a:rPr>
              <a:t>linkerbuur</a:t>
            </a:r>
            <a:r>
              <a:rPr lang="nl-BE" sz="2900" dirty="0">
                <a:latin typeface="Trebuchet MS" panose="020B0603020202020204" pitchFamily="34" charset="0"/>
              </a:rPr>
              <a:t>. </a:t>
            </a:r>
          </a:p>
          <a:p>
            <a:r>
              <a:rPr lang="nl-BE" sz="2900" dirty="0">
                <a:latin typeface="Trebuchet MS" panose="020B0603020202020204" pitchFamily="34" charset="0"/>
              </a:rPr>
              <a:t>Als hij/zij een </a:t>
            </a:r>
            <a:r>
              <a:rPr lang="nl-BE" sz="2900" b="1" dirty="0">
                <a:latin typeface="Trebuchet MS" panose="020B0603020202020204" pitchFamily="34" charset="0"/>
              </a:rPr>
              <a:t>‘match’ </a:t>
            </a:r>
            <a:r>
              <a:rPr lang="nl-BE" sz="2900" dirty="0">
                <a:latin typeface="Trebuchet MS" panose="020B0603020202020204" pitchFamily="34" charset="0"/>
              </a:rPr>
              <a:t>heeft (</a:t>
            </a:r>
            <a:r>
              <a:rPr lang="nl-BE" sz="2900" b="1" dirty="0">
                <a:latin typeface="Trebuchet MS" panose="020B0603020202020204" pitchFamily="34" charset="0"/>
              </a:rPr>
              <a:t>IK-zin + OV</a:t>
            </a:r>
            <a:r>
              <a:rPr lang="nl-BE" sz="2900" dirty="0">
                <a:latin typeface="Trebuchet MS" panose="020B0603020202020204" pitchFamily="34" charset="0"/>
              </a:rPr>
              <a:t>), </a:t>
            </a:r>
          </a:p>
          <a:p>
            <a:r>
              <a:rPr lang="nl-BE" sz="2900" dirty="0">
                <a:latin typeface="Trebuchet MS" panose="020B0603020202020204" pitchFamily="34" charset="0"/>
              </a:rPr>
              <a:t>wordt dit koppel </a:t>
            </a:r>
            <a:r>
              <a:rPr lang="nl-BE" sz="2900" b="1" dirty="0">
                <a:latin typeface="Trebuchet MS" panose="020B0603020202020204" pitchFamily="34" charset="0"/>
              </a:rPr>
              <a:t>op tafel </a:t>
            </a:r>
            <a:r>
              <a:rPr lang="nl-BE" sz="2900" dirty="0">
                <a:latin typeface="Trebuchet MS" panose="020B0603020202020204" pitchFamily="34" charset="0"/>
              </a:rPr>
              <a:t>gelegd. </a:t>
            </a:r>
          </a:p>
          <a:p>
            <a:endParaRPr lang="nl-BE" sz="2900" dirty="0">
              <a:latin typeface="Trebuchet MS" panose="020B0603020202020204" pitchFamily="34" charset="0"/>
            </a:endParaRPr>
          </a:p>
          <a:p>
            <a:pPr marL="0" indent="0">
              <a:buNone/>
            </a:pPr>
            <a:r>
              <a:rPr lang="nl-BE" sz="2900" dirty="0">
                <a:latin typeface="Trebuchet MS" panose="020B0603020202020204" pitchFamily="34" charset="0"/>
              </a:rPr>
              <a:t>Nu mag de buur weer bij zijn buur een kaart trekken. </a:t>
            </a:r>
          </a:p>
          <a:p>
            <a:pPr marL="0" indent="0">
              <a:buNone/>
            </a:pPr>
            <a:r>
              <a:rPr lang="nl-BE" sz="2900" dirty="0">
                <a:latin typeface="Trebuchet MS" panose="020B0603020202020204" pitchFamily="34" charset="0"/>
              </a:rPr>
              <a:t>Zo moeten de 10 ontwikkelvelden en hun IK-zin op tafel geraken. </a:t>
            </a:r>
          </a:p>
          <a:p>
            <a:pPr marL="0" indent="0">
              <a:buNone/>
            </a:pPr>
            <a:r>
              <a:rPr lang="nl-BE" sz="2900" dirty="0">
                <a:latin typeface="Trebuchet MS" panose="020B0603020202020204" pitchFamily="34" charset="0"/>
              </a:rPr>
              <a:t>Wie als laatste de ZILL-kaart overhoudt, is de ZILL-zot…                                    </a:t>
            </a:r>
            <a:r>
              <a:rPr lang="nl-BE" sz="3600" dirty="0">
                <a:latin typeface="Trebuchet MS" panose="020B0603020202020204" pitchFamily="34" charset="0"/>
              </a:rPr>
              <a:t>10</a:t>
            </a:r>
            <a:r>
              <a:rPr lang="nl-BE" sz="2900" dirty="0">
                <a:latin typeface="Trebuchet MS" panose="020B0603020202020204" pitchFamily="34" charset="0"/>
              </a:rPr>
              <a:t>              </a:t>
            </a:r>
          </a:p>
          <a:p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9923F47-81B0-4341-BAA5-C490879B4A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2038" y="4584009"/>
            <a:ext cx="1285875" cy="1419225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64083286-0E5A-4DB3-BAB5-CEB8889273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3525" y="1981825"/>
            <a:ext cx="3044388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930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F9EA319E-0CCF-49BD-B4A6-EFD2E7969C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0888" y="2297646"/>
            <a:ext cx="1187548" cy="1187548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B3D9621-D3AA-4DC3-82CF-16FD1CC50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596348"/>
            <a:ext cx="10364451" cy="664190"/>
          </a:xfrm>
        </p:spPr>
        <p:txBody>
          <a:bodyPr/>
          <a:lstStyle/>
          <a:p>
            <a:r>
              <a:rPr lang="nl-BE" dirty="0"/>
              <a:t>MIJN KLASFOTO </a:t>
            </a:r>
            <a:r>
              <a:rPr lang="nl-BE" sz="2400" dirty="0"/>
              <a:t>stap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0AA7C1-E23C-4373-829C-F547D3A5B4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0538"/>
            <a:ext cx="10363826" cy="45306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dirty="0"/>
              <a:t>A. Noteer de naam van </a:t>
            </a:r>
            <a:r>
              <a:rPr lang="nl-BE" b="1" dirty="0"/>
              <a:t>2 kinderen </a:t>
            </a:r>
          </a:p>
          <a:p>
            <a:pPr marL="0" indent="0">
              <a:buNone/>
            </a:pPr>
            <a:r>
              <a:rPr lang="nl-BE" b="1" dirty="0"/>
              <a:t>(‘verschillende niveaus’)</a:t>
            </a:r>
            <a:r>
              <a:rPr lang="nl-BE" dirty="0"/>
              <a:t> van uw klas op het document.</a:t>
            </a:r>
          </a:p>
          <a:p>
            <a:pPr marL="0" indent="0">
              <a:buNone/>
            </a:pPr>
            <a:r>
              <a:rPr lang="nl-BE" dirty="0"/>
              <a:t>b. Noteer achter elke naam:</a:t>
            </a:r>
          </a:p>
          <a:p>
            <a:pPr marL="0" indent="0">
              <a:buNone/>
            </a:pPr>
            <a:r>
              <a:rPr lang="nl-BE" dirty="0"/>
              <a:t>- in </a:t>
            </a:r>
            <a:r>
              <a:rPr lang="nl-BE" b="1" dirty="0"/>
              <a:t>kolom 1</a:t>
            </a:r>
            <a:r>
              <a:rPr lang="nl-BE" dirty="0"/>
              <a:t>: </a:t>
            </a:r>
          </a:p>
          <a:p>
            <a:pPr marL="0" indent="0">
              <a:buNone/>
            </a:pPr>
            <a:r>
              <a:rPr lang="nl-BE" dirty="0"/>
              <a:t>voor dit kind:                                                                                                                      </a:t>
            </a:r>
            <a:r>
              <a:rPr lang="nl-BE" sz="2200" dirty="0"/>
              <a:t>15</a:t>
            </a:r>
          </a:p>
          <a:p>
            <a:pPr marL="0" indent="0">
              <a:buNone/>
            </a:pPr>
            <a:r>
              <a:rPr lang="nl-BE" dirty="0"/>
              <a:t>	een </a:t>
            </a:r>
            <a:r>
              <a:rPr lang="nl-BE" b="1" dirty="0">
                <a:solidFill>
                  <a:srgbClr val="0070C0"/>
                </a:solidFill>
              </a:rPr>
              <a:t>talent</a:t>
            </a:r>
            <a:r>
              <a:rPr lang="nl-BE" dirty="0"/>
              <a:t>, </a:t>
            </a:r>
          </a:p>
          <a:p>
            <a:pPr marL="0" indent="0">
              <a:buNone/>
            </a:pPr>
            <a:r>
              <a:rPr lang="nl-BE" dirty="0"/>
              <a:t>         én een </a:t>
            </a:r>
            <a:r>
              <a:rPr lang="nl-BE" b="1" dirty="0">
                <a:solidFill>
                  <a:srgbClr val="00B050"/>
                </a:solidFill>
              </a:rPr>
              <a:t>groeikans</a:t>
            </a:r>
          </a:p>
          <a:p>
            <a:pPr marL="0" indent="0">
              <a:buNone/>
            </a:pPr>
            <a:r>
              <a:rPr lang="nl-BE" dirty="0"/>
              <a:t>- in </a:t>
            </a:r>
            <a:r>
              <a:rPr lang="nl-BE" b="1" dirty="0"/>
              <a:t>kolom 2</a:t>
            </a:r>
            <a:r>
              <a:rPr lang="nl-BE" dirty="0"/>
              <a:t>: in welk </a:t>
            </a:r>
            <a:r>
              <a:rPr lang="nl-BE" b="1" dirty="0"/>
              <a:t>ontwikkelveld</a:t>
            </a:r>
            <a:r>
              <a:rPr lang="nl-BE" dirty="0"/>
              <a:t> je dit talent én deze groeikans kan onderbrengen</a:t>
            </a:r>
          </a:p>
          <a:p>
            <a:pPr marL="0" indent="0">
              <a:buNone/>
            </a:pPr>
            <a:r>
              <a:rPr lang="nl-BE" dirty="0"/>
              <a:t>- in </a:t>
            </a:r>
            <a:r>
              <a:rPr lang="nl-BE" b="1" dirty="0"/>
              <a:t>kolom 3</a:t>
            </a:r>
            <a:r>
              <a:rPr lang="nl-BE" dirty="0"/>
              <a:t>: onder welk </a:t>
            </a:r>
            <a:r>
              <a:rPr lang="nl-BE" b="1" dirty="0"/>
              <a:t>ontwikkelthema</a:t>
            </a:r>
            <a:r>
              <a:rPr lang="nl-BE" dirty="0"/>
              <a:t> dit talent en deze groeikans thuishoren</a:t>
            </a:r>
          </a:p>
          <a:p>
            <a:pPr marL="0" indent="0">
              <a:buNone/>
            </a:pPr>
            <a:r>
              <a:rPr lang="nl-BE" dirty="0"/>
              <a:t>- in </a:t>
            </a:r>
            <a:r>
              <a:rPr lang="nl-BE" b="1" dirty="0"/>
              <a:t>kolom 4</a:t>
            </a:r>
            <a:r>
              <a:rPr lang="nl-BE" dirty="0"/>
              <a:t>: welk </a:t>
            </a:r>
            <a:r>
              <a:rPr lang="nl-BE" b="1" dirty="0"/>
              <a:t>generiek doel </a:t>
            </a:r>
            <a:r>
              <a:rPr lang="nl-BE" dirty="0"/>
              <a:t>(alleen code en pagina van de bundel) hier van toepassing is</a:t>
            </a:r>
          </a:p>
          <a:p>
            <a:pPr marL="0" indent="0">
              <a:buNone/>
            </a:pPr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E57E46E-8F7A-49FE-9737-3A9F73783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1725" y="596348"/>
            <a:ext cx="128587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2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81302-F81F-4448-BF2E-00A887374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MIJN KLASFOTO </a:t>
            </a:r>
            <a:r>
              <a:rPr lang="nl-BE" sz="2400" dirty="0"/>
              <a:t>stap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A55BED-C1FF-4C40-B9AE-35D61F97BF6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nl-BE" sz="3200" dirty="0"/>
              <a:t>Ieder licht kort ‘zijn’ leerlingen toe. </a:t>
            </a:r>
          </a:p>
          <a:p>
            <a:pPr marL="0" indent="0">
              <a:buNone/>
            </a:pPr>
            <a:r>
              <a:rPr lang="nl-BE" sz="3200" dirty="0"/>
              <a:t>b.  De namen van deze kinderen worden op kaartjes genoteerd (zie knipblad) en in het grote ordeningskader in het juiste OV en OT gelegd. </a:t>
            </a:r>
          </a:p>
          <a:p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E031709-4E3C-42B9-ABA2-56A9BCA7E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5115" y="706992"/>
            <a:ext cx="128587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545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921B1-F6BA-42E2-B269-049E0DF42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244" y="648567"/>
            <a:ext cx="10364451" cy="836468"/>
          </a:xfrm>
        </p:spPr>
        <p:txBody>
          <a:bodyPr/>
          <a:lstStyle/>
          <a:p>
            <a:r>
              <a:rPr lang="nl-BE" dirty="0"/>
              <a:t>contract</a:t>
            </a:r>
          </a:p>
        </p:txBody>
      </p:sp>
      <p:pic>
        <p:nvPicPr>
          <p:cNvPr id="4" name="Tijdelijke aanduiding voor inhoud 3">
            <a:hlinkClick r:id="rId2" action="ppaction://hlinkfile"/>
            <a:extLst>
              <a:ext uri="{FF2B5EF4-FFF2-40B4-BE49-F238E27FC236}">
                <a16:creationId xmlns:a16="http://schemas.microsoft.com/office/drawing/2014/main" id="{F90B6B94-0C5F-41CA-9CEB-7F50B4D3C5A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3"/>
          <a:stretch>
            <a:fillRect/>
          </a:stretch>
        </p:blipFill>
        <p:spPr>
          <a:xfrm>
            <a:off x="2199861" y="1485035"/>
            <a:ext cx="6935179" cy="478892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9D04066B-7550-4A13-943A-0E5422FA9C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06820" y="775422"/>
            <a:ext cx="1285875" cy="141922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AB2D3D2-9136-4D8A-8EC2-28AE298C2F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19393" y="2477086"/>
            <a:ext cx="1215683" cy="1215683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5BC54FEC-FB38-4FB2-9CD5-F9FFA03A87C8}"/>
              </a:ext>
            </a:extLst>
          </p:cNvPr>
          <p:cNvSpPr txBox="1"/>
          <p:nvPr/>
        </p:nvSpPr>
        <p:spPr>
          <a:xfrm>
            <a:off x="9764982" y="3084927"/>
            <a:ext cx="5245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4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2298212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B8DAC700-AD61-453B-B8DC-FB303F826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3374" y="3429000"/>
            <a:ext cx="1041754" cy="104175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9E14069-B347-47F4-BC5D-48B61119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6849"/>
            <a:ext cx="10364451" cy="1596177"/>
          </a:xfrm>
        </p:spPr>
        <p:txBody>
          <a:bodyPr/>
          <a:lstStyle/>
          <a:p>
            <a:r>
              <a:rPr lang="nl-BE" dirty="0"/>
              <a:t>Wat is er uit, wat is er nieuw?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6F3379-960F-42CB-8D69-824C2A8FB86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83026"/>
            <a:ext cx="10363826" cy="4108173"/>
          </a:xfrm>
        </p:spPr>
        <p:txBody>
          <a:bodyPr>
            <a:normAutofit fontScale="92500" lnSpcReduction="20000"/>
          </a:bodyPr>
          <a:lstStyle/>
          <a:p>
            <a:r>
              <a:rPr lang="nl-NL" sz="2200" dirty="0"/>
              <a:t>Stap 1:  we Bepalen wie zich wil verdiepen in welk OV</a:t>
            </a:r>
          </a:p>
          <a:p>
            <a:r>
              <a:rPr lang="nl-NL" sz="2200" dirty="0"/>
              <a:t>Stap 2: Ieder bestudeert/bespreekt de fiche in overleg met de collega’s (gebruik eventueel leerplanboek/laptop voor verdere oriëntatie)</a:t>
            </a:r>
          </a:p>
          <a:p>
            <a:r>
              <a:rPr lang="nl-NL" sz="2200" dirty="0"/>
              <a:t>Stap 3: stel bondig de inhoud van het document over jouw OV voor aan je collega’s</a:t>
            </a:r>
          </a:p>
          <a:p>
            <a:endParaRPr lang="nl-NL" sz="2200" dirty="0"/>
          </a:p>
          <a:p>
            <a:pPr marL="0" indent="0">
              <a:buNone/>
            </a:pPr>
            <a:r>
              <a:rPr lang="nl-NL" sz="2200" dirty="0"/>
              <a:t>PS:                                                                                                                          10  </a:t>
            </a:r>
          </a:p>
          <a:p>
            <a:pPr>
              <a:buFontTx/>
              <a:buChar char="-"/>
            </a:pPr>
            <a:r>
              <a:rPr lang="nl-NL" sz="2200" dirty="0"/>
              <a:t>op de documenten wordt met 2 kleuren gewerkt: groen = nieuwe accenten / rood = verandert of valt weg</a:t>
            </a:r>
          </a:p>
          <a:p>
            <a:pPr>
              <a:buFontTx/>
              <a:buChar char="-"/>
            </a:pPr>
            <a:r>
              <a:rPr lang="nl-BE" sz="2200" dirty="0"/>
              <a:t>Wie sneller klaar is, krijgt nog een extra fiche</a:t>
            </a:r>
          </a:p>
          <a:p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7F27016-2011-433D-8B9E-31C0998A77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2190" y="689330"/>
            <a:ext cx="128587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57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6F6D01AC-C29A-47D7-8C8E-E124249C6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6353" y="2337942"/>
            <a:ext cx="1018735" cy="1018735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29E07DF-ACBC-4561-94B6-8C5C3782F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201" y="641941"/>
            <a:ext cx="10364451" cy="849720"/>
          </a:xfrm>
        </p:spPr>
        <p:txBody>
          <a:bodyPr/>
          <a:lstStyle/>
          <a:p>
            <a:r>
              <a:rPr lang="nl-BE" dirty="0"/>
              <a:t>SCHOOLSE ARRANGEMENTEN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4E4935-610B-493F-8F3D-BB067E17A87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603514"/>
            <a:ext cx="10363826" cy="4187686"/>
          </a:xfrm>
        </p:spPr>
        <p:txBody>
          <a:bodyPr>
            <a:normAutofit/>
          </a:bodyPr>
          <a:lstStyle/>
          <a:p>
            <a:pPr lvl="0"/>
            <a:r>
              <a:rPr lang="nl-BE" sz="2400" dirty="0"/>
              <a:t>Speeltijd (+ muzikale) (JK) 		Refter (</a:t>
            </a:r>
            <a:r>
              <a:rPr lang="nl-BE" sz="2400" dirty="0" err="1"/>
              <a:t>jK</a:t>
            </a:r>
            <a:r>
              <a:rPr lang="nl-BE" sz="2400" dirty="0"/>
              <a:t>)                        		</a:t>
            </a:r>
          </a:p>
          <a:p>
            <a:pPr lvl="0"/>
            <a:r>
              <a:rPr lang="nl-BE" sz="2400" dirty="0" err="1"/>
              <a:t>One</a:t>
            </a:r>
            <a:r>
              <a:rPr lang="nl-BE" sz="2400" dirty="0"/>
              <a:t> </a:t>
            </a:r>
            <a:r>
              <a:rPr lang="nl-BE" sz="2400" dirty="0" err="1"/>
              <a:t>mile</a:t>
            </a:r>
            <a:r>
              <a:rPr lang="nl-BE" sz="2400" dirty="0"/>
              <a:t> a </a:t>
            </a:r>
            <a:r>
              <a:rPr lang="nl-BE" sz="2400" dirty="0" err="1"/>
              <a:t>day</a:t>
            </a:r>
            <a:r>
              <a:rPr lang="nl-BE" sz="2400" dirty="0"/>
              <a:t>  (</a:t>
            </a:r>
            <a:r>
              <a:rPr lang="nl-BE" sz="2400" dirty="0" err="1"/>
              <a:t>oK</a:t>
            </a:r>
            <a:r>
              <a:rPr lang="nl-BE" sz="2400" dirty="0"/>
              <a:t>) 			Gluurburen (OK)</a:t>
            </a:r>
          </a:p>
          <a:p>
            <a:r>
              <a:rPr lang="nl-BE" sz="2400" dirty="0"/>
              <a:t>Zwemmen (1-2) 				Niveaulezen (1-2)                  5                          </a:t>
            </a:r>
          </a:p>
          <a:p>
            <a:r>
              <a:rPr lang="nl-BE" sz="2400" dirty="0" err="1"/>
              <a:t>Hikibe</a:t>
            </a:r>
            <a:r>
              <a:rPr lang="nl-BE" sz="2400" dirty="0"/>
              <a:t> (3-4)                        		</a:t>
            </a:r>
            <a:r>
              <a:rPr lang="nl-BE" sz="2400" dirty="0" err="1"/>
              <a:t>Mooimakers</a:t>
            </a:r>
            <a:r>
              <a:rPr lang="nl-BE" sz="2400" dirty="0"/>
              <a:t> (3-4) </a:t>
            </a:r>
          </a:p>
          <a:p>
            <a:pPr lvl="0"/>
            <a:r>
              <a:rPr lang="nl-BE" sz="2400" dirty="0"/>
              <a:t>Pestbuddy’s (5-6)               		SPOEDGEVALLENDIENST (5-6) </a:t>
            </a:r>
          </a:p>
          <a:p>
            <a:pPr lvl="0"/>
            <a:r>
              <a:rPr lang="nl-BE" sz="2400" dirty="0"/>
              <a:t>Extra’s (zorg)  				MOS (zorg)</a:t>
            </a:r>
          </a:p>
          <a:p>
            <a:endParaRPr lang="nl-BE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0E55FA0-4FE4-4A51-9D35-7FCCCB7E1A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2784" y="641941"/>
            <a:ext cx="128587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748190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266</TotalTime>
  <Words>318</Words>
  <Application>Microsoft Office PowerPoint</Application>
  <PresentationFormat>Breedbeeld</PresentationFormat>
  <Paragraphs>51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Tw Cen MT</vt:lpstr>
      <vt:lpstr>Druppel</vt:lpstr>
      <vt:lpstr>Personeelsvergadering maart</vt:lpstr>
      <vt:lpstr>DE ZILL ZOT</vt:lpstr>
      <vt:lpstr>MIJN KLASFOTO stap 1</vt:lpstr>
      <vt:lpstr>MIJN KLASFOTO stap 2</vt:lpstr>
      <vt:lpstr>contract</vt:lpstr>
      <vt:lpstr>Wat is er uit, wat is er nieuw?</vt:lpstr>
      <vt:lpstr>SCHOOLSE ARRANGEMENTEN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Personeelsvergadering maart</dc:title>
  <dc:creator>Directie 't Luikertje</dc:creator>
  <cp:lastModifiedBy>Directie 't Luikertje</cp:lastModifiedBy>
  <cp:revision>4</cp:revision>
  <dcterms:created xsi:type="dcterms:W3CDTF">2019-03-18T08:53:27Z</dcterms:created>
  <dcterms:modified xsi:type="dcterms:W3CDTF">2019-03-18T13:19:31Z</dcterms:modified>
</cp:coreProperties>
</file>