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935336-B199-4C62-9DCA-47E3ABEF35F3}" type="datetimeFigureOut">
              <a:rPr lang="nl-BE" smtClean="0"/>
              <a:t>12/01/2016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B977A-295F-437A-935A-55C39154FA8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8420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B977A-295F-437A-935A-55C39154FA89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72065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8F1B-8840-4113-8630-2D293FBA3A3C}" type="datetime1">
              <a:rPr lang="nl-BE" smtClean="0"/>
              <a:t>12/01/2016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6596-908A-4B55-8803-663A0B2E1DD2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FF33-4C5F-44E9-ACC3-3111694E6D13}" type="datetime1">
              <a:rPr lang="nl-BE" smtClean="0"/>
              <a:t>12/01/2016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6596-908A-4B55-8803-663A0B2E1DD2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79EC-12F5-434C-94EA-352083FBE72E}" type="datetime1">
              <a:rPr lang="nl-BE" smtClean="0"/>
              <a:t>12/01/2016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6596-908A-4B55-8803-663A0B2E1DD2}" type="slidenum">
              <a:rPr lang="nl-BE" smtClean="0"/>
              <a:t>‹nr.›</a:t>
            </a:fld>
            <a:endParaRPr lang="nl-BE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9E6E-71A2-4B35-8C30-240BF7C24F13}" type="datetime1">
              <a:rPr lang="nl-BE" smtClean="0"/>
              <a:t>12/01/2016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6596-908A-4B55-8803-663A0B2E1DD2}" type="slidenum">
              <a:rPr lang="nl-BE" smtClean="0"/>
              <a:t>‹nr.›</a:t>
            </a:fld>
            <a:endParaRPr lang="nl-B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A4986-3A2A-474C-9817-3317280879EC}" type="datetime1">
              <a:rPr lang="nl-BE" smtClean="0"/>
              <a:t>12/01/2016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6596-908A-4B55-8803-663A0B2E1DD2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B7B3A-1D90-4C5F-97D8-1808E3F044E0}" type="datetime1">
              <a:rPr lang="nl-BE" smtClean="0"/>
              <a:t>12/01/2016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6596-908A-4B55-8803-663A0B2E1DD2}" type="slidenum">
              <a:rPr lang="nl-BE" smtClean="0"/>
              <a:t>‹nr.›</a:t>
            </a:fld>
            <a:endParaRPr lang="nl-B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6E0D9-2BD1-4667-8C20-DDE721463C55}" type="datetime1">
              <a:rPr lang="nl-BE" smtClean="0"/>
              <a:t>12/01/2016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6596-908A-4B55-8803-663A0B2E1DD2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9A20-52E5-498B-9E8C-690162235334}" type="datetime1">
              <a:rPr lang="nl-BE" smtClean="0"/>
              <a:t>12/01/2016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6596-908A-4B55-8803-663A0B2E1DD2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8842E-290F-490C-9994-3AC0FA5B583A}" type="datetime1">
              <a:rPr lang="nl-BE" smtClean="0"/>
              <a:t>12/01/2016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6596-908A-4B55-8803-663A0B2E1DD2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A2ABE-81B8-4B68-A4F2-AD83FD759E50}" type="datetime1">
              <a:rPr lang="nl-BE" smtClean="0"/>
              <a:t>12/01/2016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6596-908A-4B55-8803-663A0B2E1DD2}" type="slidenum">
              <a:rPr lang="nl-BE" smtClean="0"/>
              <a:t>‹nr.›</a:t>
            </a:fld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7646-79CC-4565-8E52-7512A12D7E8B}" type="datetime1">
              <a:rPr lang="nl-BE" smtClean="0"/>
              <a:t>12/01/2016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6596-908A-4B55-8803-663A0B2E1DD2}" type="slidenum">
              <a:rPr lang="nl-BE" smtClean="0"/>
              <a:t>‹nr.›</a:t>
            </a:fld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68A2CD5-355C-4BCE-BB4C-38E9E54328E4}" type="datetime1">
              <a:rPr lang="nl-BE" smtClean="0"/>
              <a:t>12/01/2016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4AD6596-908A-4B55-8803-663A0B2E1DD2}" type="slidenum">
              <a:rPr lang="nl-BE" smtClean="0"/>
              <a:t>‹nr.›</a:t>
            </a:fld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l0_Vw7dJo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sz="3200" dirty="0" smtClean="0">
                <a:solidFill>
                  <a:srgbClr val="FF0000"/>
                </a:solidFill>
              </a:rPr>
              <a:t>PV 11/01/2016</a:t>
            </a:r>
            <a:r>
              <a:rPr lang="nl-BE" dirty="0" smtClean="0">
                <a:solidFill>
                  <a:srgbClr val="FF0000"/>
                </a:solidFill>
              </a:rPr>
              <a:t/>
            </a:r>
            <a:br>
              <a:rPr lang="nl-BE" dirty="0" smtClean="0">
                <a:solidFill>
                  <a:srgbClr val="FF0000"/>
                </a:solidFill>
              </a:rPr>
            </a:br>
            <a:r>
              <a:rPr lang="nl-BE" dirty="0" smtClean="0">
                <a:solidFill>
                  <a:srgbClr val="FF0000"/>
                </a:solidFill>
              </a:rPr>
              <a:t>TAALBELEID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FF0000"/>
                </a:solidFill>
              </a:rPr>
              <a:t>Even een voorsmaakje…:</a:t>
            </a:r>
          </a:p>
          <a:p>
            <a:r>
              <a:rPr lang="nl-BE" dirty="0">
                <a:hlinkClick r:id="rId3"/>
              </a:rPr>
              <a:t>https://www.youtube.com/watch?v=El0_Vw7dJoE</a:t>
            </a:r>
            <a:endParaRPr lang="nl-BE" dirty="0"/>
          </a:p>
          <a:p>
            <a:endParaRPr lang="nl-BE" dirty="0"/>
          </a:p>
        </p:txBody>
      </p:sp>
      <p:pic>
        <p:nvPicPr>
          <p:cNvPr id="4" name="image00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5536" y="476672"/>
            <a:ext cx="1512168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0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971600" y="2132856"/>
            <a:ext cx="7408333" cy="34506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BE" dirty="0" smtClean="0"/>
              <a:t>Juf Caroline = tijdschriften (“Het Jonge Kind”) gelezen en alle ‘nuttige artikels omtrent taal’ geselecteerd.</a:t>
            </a:r>
          </a:p>
          <a:p>
            <a:pPr marL="0" indent="0">
              <a:buNone/>
            </a:pPr>
            <a:endParaRPr lang="nl-BE" dirty="0"/>
          </a:p>
          <a:p>
            <a:pPr>
              <a:buFont typeface="Wingdings"/>
              <a:buChar char="à"/>
            </a:pPr>
            <a:r>
              <a:rPr lang="nl-BE" dirty="0" smtClean="0">
                <a:sym typeface="Wingdings" panose="05000000000000000000" pitchFamily="2" charset="2"/>
              </a:rPr>
              <a:t>Lijst met artikels van verschillende onderwerpen binnen taal</a:t>
            </a:r>
          </a:p>
          <a:p>
            <a:pPr marL="0" indent="0">
              <a:buNone/>
            </a:pPr>
            <a:r>
              <a:rPr lang="nl-BE" dirty="0" smtClean="0">
                <a:sym typeface="Wingdings" panose="05000000000000000000" pitchFamily="2" charset="2"/>
              </a:rPr>
              <a:t>Nut: </a:t>
            </a:r>
          </a:p>
          <a:p>
            <a:pPr marL="0" indent="0">
              <a:buNone/>
            </a:pPr>
            <a:r>
              <a:rPr lang="nl-BE" dirty="0" smtClean="0">
                <a:sym typeface="Wingdings" panose="05000000000000000000" pitchFamily="2" charset="2"/>
              </a:rPr>
              <a:t>* materiaal uithalen om te gebruiken in onze klaspraktijk</a:t>
            </a:r>
          </a:p>
          <a:p>
            <a:pPr marL="0" indent="0">
              <a:buNone/>
            </a:pPr>
            <a:r>
              <a:rPr lang="nl-BE" dirty="0" smtClean="0">
                <a:sym typeface="Wingdings" panose="05000000000000000000" pitchFamily="2" charset="2"/>
              </a:rPr>
              <a:t>* Wetenschappelijk onderbouwde ‘visie’ uithalen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F</a:t>
            </a:r>
            <a:r>
              <a:rPr lang="nl-BE" dirty="0"/>
              <a:t>) </a:t>
            </a:r>
            <a:r>
              <a:rPr lang="nl-BE" dirty="0" err="1"/>
              <a:t>Oplijsten</a:t>
            </a:r>
            <a:r>
              <a:rPr lang="nl-BE" dirty="0"/>
              <a:t> van materiaal ter ondersteuning van ons taalbeleid </a:t>
            </a:r>
            <a:br>
              <a:rPr lang="nl-BE" dirty="0"/>
            </a:b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6596-908A-4B55-8803-663A0B2E1DD2}" type="slidenum">
              <a:rPr lang="nl-BE" smtClean="0"/>
              <a:t>10</a:t>
            </a:fld>
            <a:endParaRPr lang="nl-BE"/>
          </a:p>
        </p:txBody>
      </p:sp>
      <p:pic>
        <p:nvPicPr>
          <p:cNvPr id="6" name="image00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44408" y="5805264"/>
            <a:ext cx="756084" cy="82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01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99592" y="1904058"/>
            <a:ext cx="7408333" cy="469329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sz="1800" dirty="0" smtClean="0"/>
              <a:t>DOEL </a:t>
            </a:r>
            <a:r>
              <a:rPr lang="nl-BE" sz="1800" dirty="0"/>
              <a:t>3 = instrumenten hanteren om het taalvaardigheidsniveau van de leerlingen te bepalen </a:t>
            </a:r>
          </a:p>
          <a:p>
            <a:pPr marL="0" indent="0">
              <a:buNone/>
            </a:pPr>
            <a:r>
              <a:rPr lang="nl-BE" sz="1800" dirty="0"/>
              <a:t>DOEL 10 = systematisch en regelmatig gebruik maken van interne communicatiekanalen en overlegstructuren</a:t>
            </a:r>
          </a:p>
          <a:p>
            <a:pPr marL="0" indent="0">
              <a:buNone/>
            </a:pPr>
            <a:r>
              <a:rPr lang="nl-BE" sz="1800" dirty="0"/>
              <a:t>DOEL 11 = samenwerken met externen, inclusief </a:t>
            </a:r>
            <a:r>
              <a:rPr lang="nl-BE" sz="1800" dirty="0" smtClean="0"/>
              <a:t>ouders</a:t>
            </a:r>
          </a:p>
          <a:p>
            <a:pPr marL="0" indent="0">
              <a:buNone/>
            </a:pPr>
            <a:endParaRPr lang="nl-BE" sz="1200" dirty="0"/>
          </a:p>
          <a:p>
            <a:pPr>
              <a:buFont typeface="Wingdings"/>
              <a:buChar char="à"/>
            </a:pPr>
            <a:r>
              <a:rPr lang="nl-BE" dirty="0" smtClean="0">
                <a:sym typeface="Wingdings" panose="05000000000000000000" pitchFamily="2" charset="2"/>
              </a:rPr>
              <a:t>Vragen herbekijken binnen deze doelstellingen</a:t>
            </a:r>
          </a:p>
          <a:p>
            <a:pPr>
              <a:buFont typeface="Wingdings"/>
              <a:buChar char="à"/>
            </a:pPr>
            <a:r>
              <a:rPr lang="nl-BE" dirty="0" smtClean="0">
                <a:sym typeface="Wingdings" panose="05000000000000000000" pitchFamily="2" charset="2"/>
              </a:rPr>
              <a:t>Bij een kleur gaan staan (groen – oranje – rood)</a:t>
            </a:r>
          </a:p>
          <a:p>
            <a:pPr>
              <a:buFont typeface="Wingdings"/>
              <a:buChar char="à"/>
            </a:pPr>
            <a:r>
              <a:rPr lang="nl-BE" dirty="0" smtClean="0"/>
              <a:t>Korte brainstorming omtrent geselecteerde doelstellingen en ‘een kleur geven’</a:t>
            </a:r>
          </a:p>
          <a:p>
            <a:pPr marL="0" indent="0">
              <a:buNone/>
            </a:pP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		</a:t>
            </a:r>
            <a:r>
              <a:rPr lang="nl-BE" dirty="0" smtClean="0">
                <a:solidFill>
                  <a:srgbClr val="00B050"/>
                </a:solidFill>
              </a:rPr>
              <a:t>2</a:t>
            </a:r>
            <a:r>
              <a:rPr lang="nl-BE" dirty="0">
                <a:solidFill>
                  <a:srgbClr val="00B050"/>
                </a:solidFill>
              </a:rPr>
              <a:t>) Wat gaan we vandaag doen?</a:t>
            </a:r>
            <a:br>
              <a:rPr lang="nl-BE" dirty="0">
                <a:solidFill>
                  <a:srgbClr val="00B050"/>
                </a:solidFill>
              </a:rPr>
            </a:br>
            <a:r>
              <a:rPr lang="nl-BE" sz="2200" dirty="0">
                <a:solidFill>
                  <a:srgbClr val="002060"/>
                </a:solidFill>
              </a:rPr>
              <a:t>Enkele doelstellingen moeten nog bediscussieerd worden </a:t>
            </a:r>
            <a:r>
              <a:rPr lang="nl-BE" sz="2200" dirty="0" smtClean="0">
                <a:solidFill>
                  <a:srgbClr val="002060"/>
                </a:solidFill>
              </a:rPr>
              <a:t/>
            </a:r>
            <a:br>
              <a:rPr lang="nl-BE" sz="2200" dirty="0" smtClean="0">
                <a:solidFill>
                  <a:srgbClr val="002060"/>
                </a:solidFill>
              </a:rPr>
            </a:br>
            <a:r>
              <a:rPr lang="nl-BE" sz="2200" dirty="0" smtClean="0">
                <a:solidFill>
                  <a:srgbClr val="002060"/>
                </a:solidFill>
              </a:rPr>
              <a:t>(nog een </a:t>
            </a:r>
            <a:r>
              <a:rPr lang="nl-BE" sz="2200" dirty="0">
                <a:solidFill>
                  <a:srgbClr val="002060"/>
                </a:solidFill>
              </a:rPr>
              <a:t>kleur krijgen):</a:t>
            </a:r>
          </a:p>
        </p:txBody>
      </p:sp>
      <p:pic>
        <p:nvPicPr>
          <p:cNvPr id="5" name="Picture 4" descr="http://studentenorganisatie.nl/wp-content/uploads/2015/03/dialoo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1255"/>
            <a:ext cx="1257635" cy="125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6596-908A-4B55-8803-663A0B2E1DD2}" type="slidenum">
              <a:rPr lang="nl-BE" smtClean="0"/>
              <a:t>11</a:t>
            </a:fld>
            <a:endParaRPr lang="nl-BE"/>
          </a:p>
        </p:txBody>
      </p:sp>
      <p:pic>
        <p:nvPicPr>
          <p:cNvPr id="8" name="image00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44408" y="5805264"/>
            <a:ext cx="756084" cy="82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45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1475656" y="3034407"/>
            <a:ext cx="7408333" cy="2769757"/>
          </a:xfrm>
        </p:spPr>
        <p:txBody>
          <a:bodyPr/>
          <a:lstStyle/>
          <a:p>
            <a:pPr marL="0" indent="0">
              <a:buNone/>
            </a:pPr>
            <a:r>
              <a:rPr lang="nl-BE" dirty="0" smtClean="0"/>
              <a:t>Referentiekaders =</a:t>
            </a:r>
          </a:p>
          <a:p>
            <a:pPr>
              <a:buFont typeface="Arial" charset="0"/>
              <a:buChar char="•"/>
            </a:pPr>
            <a:r>
              <a:rPr lang="nl-BE" dirty="0" smtClean="0"/>
              <a:t>Zeven pijlers van Werner </a:t>
            </a:r>
            <a:r>
              <a:rPr lang="nl-BE" dirty="0" err="1" smtClean="0"/>
              <a:t>Schrauwen</a:t>
            </a:r>
            <a:r>
              <a:rPr lang="nl-BE" dirty="0" smtClean="0"/>
              <a:t> en Johan van Braak</a:t>
            </a:r>
          </a:p>
          <a:p>
            <a:pPr>
              <a:buFont typeface="Arial" charset="0"/>
              <a:buChar char="•"/>
            </a:pPr>
            <a:r>
              <a:rPr lang="nl-BE" dirty="0" smtClean="0"/>
              <a:t>Vijf bouwstenen van Kris Van den Branden</a:t>
            </a:r>
          </a:p>
          <a:p>
            <a:pPr>
              <a:buFont typeface="Arial" charset="0"/>
              <a:buChar char="•"/>
            </a:pPr>
            <a:r>
              <a:rPr lang="nl-BE" dirty="0" smtClean="0"/>
              <a:t>Vier elementen uit de kwaliteitswijzer van de inspectie</a:t>
            </a:r>
          </a:p>
          <a:p>
            <a:pPr>
              <a:buFont typeface="Arial" charset="0"/>
              <a:buChar char="•"/>
            </a:pP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>
                <a:solidFill>
                  <a:srgbClr val="00B050"/>
                </a:solidFill>
              </a:rPr>
              <a:t/>
            </a:r>
            <a:br>
              <a:rPr lang="nl-BE" dirty="0" smtClean="0">
                <a:solidFill>
                  <a:srgbClr val="00B050"/>
                </a:solidFill>
              </a:rPr>
            </a:br>
            <a:r>
              <a:rPr lang="nl-BE" dirty="0" smtClean="0">
                <a:solidFill>
                  <a:srgbClr val="00B050"/>
                </a:solidFill>
              </a:rPr>
              <a:t/>
            </a:r>
            <a:br>
              <a:rPr lang="nl-BE" dirty="0" smtClean="0">
                <a:solidFill>
                  <a:srgbClr val="00B050"/>
                </a:solidFill>
              </a:rPr>
            </a:br>
            <a:r>
              <a:rPr lang="nl-BE" dirty="0">
                <a:solidFill>
                  <a:srgbClr val="00B050"/>
                </a:solidFill>
              </a:rPr>
              <a:t/>
            </a:r>
            <a:br>
              <a:rPr lang="nl-BE" dirty="0">
                <a:solidFill>
                  <a:srgbClr val="00B050"/>
                </a:solidFill>
              </a:rPr>
            </a:br>
            <a:r>
              <a:rPr lang="nl-BE" dirty="0" smtClean="0">
                <a:solidFill>
                  <a:srgbClr val="00B050"/>
                </a:solidFill>
              </a:rPr>
              <a:t/>
            </a:r>
            <a:br>
              <a:rPr lang="nl-BE" dirty="0" smtClean="0">
                <a:solidFill>
                  <a:srgbClr val="00B050"/>
                </a:solidFill>
              </a:rPr>
            </a:br>
            <a:r>
              <a:rPr lang="nl-BE" dirty="0">
                <a:solidFill>
                  <a:srgbClr val="00B050"/>
                </a:solidFill>
              </a:rPr>
              <a:t/>
            </a:r>
            <a:br>
              <a:rPr lang="nl-BE" dirty="0">
                <a:solidFill>
                  <a:srgbClr val="00B050"/>
                </a:solidFill>
              </a:rPr>
            </a:br>
            <a:r>
              <a:rPr lang="nl-BE" dirty="0" smtClean="0">
                <a:solidFill>
                  <a:schemeClr val="accent3">
                    <a:lumMod val="50000"/>
                  </a:schemeClr>
                </a:solidFill>
              </a:rPr>
              <a:t>3</a:t>
            </a:r>
            <a:r>
              <a:rPr lang="nl-BE" dirty="0">
                <a:solidFill>
                  <a:schemeClr val="accent3">
                    <a:lumMod val="50000"/>
                  </a:schemeClr>
                </a:solidFill>
              </a:rPr>
              <a:t>) Wat moet er in de toekomst nog gebeuren</a:t>
            </a:r>
            <a:r>
              <a:rPr lang="nl-BE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  <a:br>
              <a:rPr lang="nl-BE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nl-BE" dirty="0">
                <a:solidFill>
                  <a:srgbClr val="002060"/>
                </a:solidFill>
              </a:rPr>
              <a:t>Op weg naar een talenbeleid</a:t>
            </a:r>
            <a:r>
              <a:rPr lang="nl-BE" dirty="0"/>
              <a:t/>
            </a:r>
            <a:br>
              <a:rPr lang="nl-BE" dirty="0"/>
            </a:br>
            <a:r>
              <a:rPr lang="nl-BE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nl-BE" dirty="0">
                <a:solidFill>
                  <a:schemeClr val="accent3">
                    <a:lumMod val="50000"/>
                  </a:schemeClr>
                </a:solidFill>
              </a:rPr>
            </a:br>
            <a:endParaRPr lang="nl-BE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6596-908A-4B55-8803-663A0B2E1DD2}" type="slidenum">
              <a:rPr lang="nl-BE" smtClean="0"/>
              <a:t>12</a:t>
            </a:fld>
            <a:endParaRPr lang="nl-BE"/>
          </a:p>
        </p:txBody>
      </p:sp>
      <p:pic>
        <p:nvPicPr>
          <p:cNvPr id="6" name="Picture 2" descr="Goede voornemens: Beter luister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144560" cy="85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00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44408" y="5805264"/>
            <a:ext cx="756084" cy="82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1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1115616" y="2354568"/>
            <a:ext cx="7408333" cy="3450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BE" dirty="0" smtClean="0"/>
              <a:t>STAPSGEWIJS AAN DE SLAG MET TAAL IN DE KLAS</a:t>
            </a:r>
          </a:p>
          <a:p>
            <a:pPr>
              <a:buFont typeface="Arial" charset="0"/>
              <a:buChar char="•"/>
            </a:pPr>
            <a:r>
              <a:rPr lang="nl-BE" dirty="0" smtClean="0"/>
              <a:t>Stap 1: is er nood aan?</a:t>
            </a:r>
          </a:p>
          <a:p>
            <a:pPr>
              <a:buFont typeface="Arial" charset="0"/>
              <a:buChar char="•"/>
            </a:pPr>
            <a:r>
              <a:rPr lang="nl-BE" dirty="0" smtClean="0"/>
              <a:t>Stap 2: stel een kernteam samen</a:t>
            </a:r>
          </a:p>
          <a:p>
            <a:pPr marL="0" indent="0">
              <a:buNone/>
            </a:pPr>
            <a:r>
              <a:rPr lang="nl-BE" dirty="0" smtClean="0"/>
              <a:t>	Dora, Lore, Peter en Jan</a:t>
            </a:r>
          </a:p>
          <a:p>
            <a:pPr marL="0" indent="0">
              <a:buNone/>
            </a:pPr>
            <a:r>
              <a:rPr lang="nl-BE" dirty="0" smtClean="0"/>
              <a:t>	(ondersteuning </a:t>
            </a:r>
            <a:r>
              <a:rPr lang="nl-BE" dirty="0" err="1" smtClean="0"/>
              <a:t>VVKBaO</a:t>
            </a:r>
            <a:r>
              <a:rPr lang="nl-BE" dirty="0" smtClean="0"/>
              <a:t>: Johan De Bleser)</a:t>
            </a:r>
          </a:p>
          <a:p>
            <a:pPr>
              <a:buFont typeface="Arial" charset="0"/>
              <a:buChar char="•"/>
            </a:pPr>
            <a:r>
              <a:rPr lang="nl-BE" dirty="0" smtClean="0"/>
              <a:t>Stap 3 en 4: visie ontwikkelen en communiceren</a:t>
            </a:r>
          </a:p>
          <a:p>
            <a:pPr>
              <a:buFont typeface="Arial" charset="0"/>
              <a:buChar char="•"/>
            </a:pPr>
            <a:r>
              <a:rPr lang="nl-BE" dirty="0" smtClean="0"/>
              <a:t>Stap 5: een actieplan maken</a:t>
            </a:r>
          </a:p>
          <a:p>
            <a:pPr>
              <a:buFont typeface="Arial" charset="0"/>
              <a:buChar char="•"/>
            </a:pPr>
            <a:r>
              <a:rPr lang="nl-BE" dirty="0" smtClean="0"/>
              <a:t>Stap 6 en 7: succeservaringen delen en eventuele transfer</a:t>
            </a:r>
          </a:p>
          <a:p>
            <a:pPr>
              <a:buFont typeface="Arial" charset="0"/>
              <a:buChar char="•"/>
            </a:pPr>
            <a:r>
              <a:rPr lang="nl-BE" dirty="0" smtClean="0"/>
              <a:t>Stap 8: verankeren / institutionaliseren </a:t>
            </a:r>
          </a:p>
          <a:p>
            <a:pPr>
              <a:buFont typeface="Arial" charset="0"/>
              <a:buChar char="•"/>
            </a:pP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nl-BE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nl-BE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nl-BE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nl-BE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nl-BE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nl-BE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nl-BE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nl-BE" dirty="0" smtClean="0">
                <a:solidFill>
                  <a:schemeClr val="accent3">
                    <a:lumMod val="50000"/>
                  </a:schemeClr>
                </a:solidFill>
              </a:rPr>
              <a:t>3</a:t>
            </a:r>
            <a:r>
              <a:rPr lang="nl-BE" dirty="0">
                <a:solidFill>
                  <a:schemeClr val="accent3">
                    <a:lumMod val="50000"/>
                  </a:schemeClr>
                </a:solidFill>
              </a:rPr>
              <a:t>) Wat moet er in de toekomst nog gebeuren?</a:t>
            </a:r>
            <a:br>
              <a:rPr lang="nl-BE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nl-BE" dirty="0">
                <a:solidFill>
                  <a:srgbClr val="002060"/>
                </a:solidFill>
              </a:rPr>
              <a:t>Op weg naar een talenbeleid</a:t>
            </a:r>
            <a:r>
              <a:rPr lang="nl-BE" dirty="0"/>
              <a:t/>
            </a:r>
            <a:br>
              <a:rPr lang="nl-BE" dirty="0"/>
            </a:br>
            <a:r>
              <a:rPr lang="nl-BE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nl-BE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nl-BE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nl-BE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6596-908A-4B55-8803-663A0B2E1DD2}" type="slidenum">
              <a:rPr lang="nl-BE" smtClean="0"/>
              <a:t>13</a:t>
            </a:fld>
            <a:endParaRPr lang="nl-BE"/>
          </a:p>
        </p:txBody>
      </p:sp>
      <p:pic>
        <p:nvPicPr>
          <p:cNvPr id="7" name="image00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44408" y="5805264"/>
            <a:ext cx="756084" cy="82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03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endParaRPr lang="nl-BE" dirty="0"/>
          </a:p>
          <a:p>
            <a:endParaRPr lang="nl-BE" dirty="0" smtClean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6596-908A-4B55-8803-663A0B2E1DD2}" type="slidenum">
              <a:rPr lang="nl-BE" smtClean="0"/>
              <a:t>14</a:t>
            </a:fld>
            <a:endParaRPr lang="nl-B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6" name="image00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44408" y="5805264"/>
            <a:ext cx="756084" cy="828092"/>
          </a:xfrm>
          <a:prstGeom prst="rect">
            <a:avLst/>
          </a:prstGeom>
        </p:spPr>
      </p:pic>
      <p:sp>
        <p:nvSpPr>
          <p:cNvPr id="8" name="AutoShape 2" descr="Afbeeldingsresultaat voor cartoon vragen stelle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sp>
        <p:nvSpPr>
          <p:cNvPr id="9" name="AutoShape 4" descr="Afbeeldingsresultaat voor cartoon vragen stelle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692696"/>
            <a:ext cx="7249512" cy="465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1926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1043608" y="1988840"/>
            <a:ext cx="7408333" cy="3450696"/>
          </a:xfrm>
        </p:spPr>
        <p:txBody>
          <a:bodyPr/>
          <a:lstStyle/>
          <a:p>
            <a:pPr marL="0" indent="0">
              <a:buNone/>
            </a:pPr>
            <a:r>
              <a:rPr lang="nl-BE" dirty="0" smtClean="0">
                <a:solidFill>
                  <a:schemeClr val="accent3">
                    <a:lumMod val="50000"/>
                  </a:schemeClr>
                </a:solidFill>
              </a:rPr>
              <a:t>1) Wat is er reeds gebeurd?</a:t>
            </a:r>
          </a:p>
          <a:p>
            <a:endParaRPr lang="nl-BE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nl-BE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BE" dirty="0" smtClean="0">
                <a:solidFill>
                  <a:schemeClr val="accent3">
                    <a:lumMod val="50000"/>
                  </a:schemeClr>
                </a:solidFill>
              </a:rPr>
              <a:t>2) Wat gaan we vandaag doen?</a:t>
            </a:r>
          </a:p>
          <a:p>
            <a:pPr marL="0" indent="0">
              <a:buNone/>
            </a:pPr>
            <a:endParaRPr lang="nl-BE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nl-BE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BE" dirty="0" smtClean="0">
                <a:solidFill>
                  <a:schemeClr val="accent3">
                    <a:lumMod val="50000"/>
                  </a:schemeClr>
                </a:solidFill>
              </a:rPr>
              <a:t>3) Wat moet er in de toekomst nog gebeuren?</a:t>
            </a:r>
            <a:endParaRPr lang="nl-BE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sng" dirty="0" smtClean="0">
                <a:solidFill>
                  <a:srgbClr val="FF0000"/>
                </a:solidFill>
              </a:rPr>
              <a:t>TO DO TODAY</a:t>
            </a:r>
            <a:endParaRPr lang="nl-BE" u="sng" dirty="0">
              <a:solidFill>
                <a:srgbClr val="FF0000"/>
              </a:solidFill>
            </a:endParaRPr>
          </a:p>
        </p:txBody>
      </p:sp>
      <p:pic>
        <p:nvPicPr>
          <p:cNvPr id="2050" name="Picture 2" descr="Goede voornemens: Beter luister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3806" y="1988840"/>
            <a:ext cx="1144560" cy="85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oede voornemens: Beter luister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6881" y="5157192"/>
            <a:ext cx="1144560" cy="85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studentenorganisatie.nl/wp-content/uploads/2015/03/dialoo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3806" y="3219369"/>
            <a:ext cx="1257635" cy="125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6596-908A-4B55-8803-663A0B2E1DD2}" type="slidenum">
              <a:rPr lang="nl-BE" smtClean="0"/>
              <a:t>2</a:t>
            </a:fld>
            <a:endParaRPr lang="nl-BE"/>
          </a:p>
        </p:txBody>
      </p:sp>
      <p:pic>
        <p:nvPicPr>
          <p:cNvPr id="10" name="image00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244408" y="5805264"/>
            <a:ext cx="756084" cy="82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52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BE" dirty="0" smtClean="0"/>
              <a:t>A) vragenlijsten opgesteld ter analyse van de       </a:t>
            </a:r>
          </a:p>
          <a:p>
            <a:pPr marL="0" indent="0">
              <a:buNone/>
            </a:pPr>
            <a:r>
              <a:rPr lang="nl-BE" dirty="0" smtClean="0"/>
              <a:t>beginsituatie</a:t>
            </a:r>
          </a:p>
          <a:p>
            <a:pPr marL="0" indent="0">
              <a:buNone/>
            </a:pPr>
            <a:r>
              <a:rPr lang="nl-BE" dirty="0" smtClean="0"/>
              <a:t>B) vragenlijsten ingevuld ter analyse van de beginsituatie</a:t>
            </a:r>
          </a:p>
          <a:p>
            <a:pPr marL="0" indent="0">
              <a:buNone/>
            </a:pPr>
            <a:r>
              <a:rPr lang="nl-BE" dirty="0" smtClean="0"/>
              <a:t>C) Overleg met taalondersteuner </a:t>
            </a:r>
            <a:r>
              <a:rPr lang="nl-BE" dirty="0" err="1" smtClean="0"/>
              <a:t>VVKBaO</a:t>
            </a:r>
            <a:r>
              <a:rPr lang="nl-BE" dirty="0" smtClean="0"/>
              <a:t>; Johan De Bleser</a:t>
            </a:r>
          </a:p>
          <a:p>
            <a:pPr marL="0" indent="0">
              <a:buNone/>
            </a:pPr>
            <a:r>
              <a:rPr lang="nl-BE" dirty="0" smtClean="0"/>
              <a:t>D) Analyse van de ingevulde vragenlijsten</a:t>
            </a:r>
          </a:p>
          <a:p>
            <a:pPr marL="0" indent="0">
              <a:buNone/>
            </a:pPr>
            <a:r>
              <a:rPr lang="nl-BE" dirty="0" smtClean="0"/>
              <a:t>E) Terugkoppeling  van de analyse van de vragenlijsten</a:t>
            </a:r>
          </a:p>
          <a:p>
            <a:pPr marL="0" indent="0">
              <a:buNone/>
            </a:pPr>
            <a:r>
              <a:rPr lang="nl-BE" dirty="0" smtClean="0"/>
              <a:t>F) </a:t>
            </a:r>
            <a:r>
              <a:rPr lang="nl-BE" dirty="0" err="1" smtClean="0"/>
              <a:t>Oplijsting</a:t>
            </a:r>
            <a:r>
              <a:rPr lang="nl-BE" dirty="0" smtClean="0"/>
              <a:t> van materiaal ter ondersteuning van ons taalbeleid 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39552" y="1112980"/>
            <a:ext cx="8229600" cy="1252728"/>
          </a:xfrm>
        </p:spPr>
        <p:txBody>
          <a:bodyPr/>
          <a:lstStyle/>
          <a:p>
            <a:r>
              <a:rPr lang="nl-BE" dirty="0" smtClean="0">
                <a:solidFill>
                  <a:schemeClr val="accent3">
                    <a:lumMod val="50000"/>
                  </a:schemeClr>
                </a:solidFill>
              </a:rPr>
              <a:t>1) Wat is er reeds gebeurd?</a:t>
            </a:r>
            <a:endParaRPr lang="nl-BE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Goede voornemens: Beter luister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434649" cy="1068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6596-908A-4B55-8803-663A0B2E1DD2}" type="slidenum">
              <a:rPr lang="nl-BE" smtClean="0"/>
              <a:t>3</a:t>
            </a:fld>
            <a:endParaRPr lang="nl-BE"/>
          </a:p>
        </p:txBody>
      </p:sp>
      <p:pic>
        <p:nvPicPr>
          <p:cNvPr id="8" name="image00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44408" y="5805264"/>
            <a:ext cx="756084" cy="82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10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1043608" y="3657065"/>
            <a:ext cx="7408333" cy="1473613"/>
          </a:xfrm>
        </p:spPr>
        <p:txBody>
          <a:bodyPr/>
          <a:lstStyle/>
          <a:p>
            <a:r>
              <a:rPr lang="nl-BE" dirty="0" smtClean="0"/>
              <a:t>De zeven pijlers of werkterreinen van taalbeleid</a:t>
            </a:r>
          </a:p>
          <a:p>
            <a:r>
              <a:rPr lang="nl-BE" dirty="0" smtClean="0"/>
              <a:t>Nadenken over school- en buurtkenmerken</a:t>
            </a:r>
          </a:p>
          <a:p>
            <a:r>
              <a:rPr lang="nl-BE" dirty="0" smtClean="0"/>
              <a:t>Op weg naar een talenbeleid</a:t>
            </a:r>
          </a:p>
          <a:p>
            <a:endParaRPr lang="nl-BE" dirty="0" smtClean="0"/>
          </a:p>
          <a:p>
            <a:pPr marL="0" indent="0">
              <a:buNone/>
            </a:pP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C) Overleg met pedagogisch begeleider </a:t>
            </a:r>
            <a:r>
              <a:rPr lang="nl-BE" dirty="0" err="1" smtClean="0"/>
              <a:t>VVKBaO</a:t>
            </a:r>
            <a:r>
              <a:rPr lang="nl-BE" dirty="0" smtClean="0"/>
              <a:t>; Johan De Bleser</a:t>
            </a:r>
            <a:endParaRPr lang="nl-BE" dirty="0"/>
          </a:p>
        </p:txBody>
      </p:sp>
      <p:pic>
        <p:nvPicPr>
          <p:cNvPr id="1026" name="Picture 2" descr="http://www.vikom.be/sites/default/files/styles/91x91/public/pictures/picture-77-1383127217.jpg?itok=32-ICX4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810" y="1916832"/>
            <a:ext cx="1728190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6596-908A-4B55-8803-663A0B2E1DD2}" type="slidenum">
              <a:rPr lang="nl-BE" smtClean="0"/>
              <a:t>4</a:t>
            </a:fld>
            <a:endParaRPr lang="nl-BE"/>
          </a:p>
        </p:txBody>
      </p:sp>
      <p:pic>
        <p:nvPicPr>
          <p:cNvPr id="7" name="image00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44408" y="5805264"/>
            <a:ext cx="756084" cy="82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97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/>
          </a:bodyPr>
          <a:lstStyle/>
          <a:p>
            <a:r>
              <a:rPr lang="nl-BE" dirty="0" smtClean="0"/>
              <a:t>Alle doelen werden overlopen.</a:t>
            </a:r>
          </a:p>
          <a:p>
            <a:r>
              <a:rPr lang="nl-BE" dirty="0" smtClean="0"/>
              <a:t>Op basis van de antwoorden werd er gebrainstormd.</a:t>
            </a:r>
          </a:p>
          <a:p>
            <a:r>
              <a:rPr lang="nl-BE" dirty="0" smtClean="0"/>
              <a:t>Kleuren geven aan de doelstellingen (groen – oranje – rood)</a:t>
            </a:r>
          </a:p>
          <a:p>
            <a:r>
              <a:rPr lang="nl-BE" dirty="0" smtClean="0"/>
              <a:t>Eerste conclusies:</a:t>
            </a:r>
          </a:p>
          <a:p>
            <a:pPr>
              <a:buFontTx/>
              <a:buChar char="-"/>
            </a:pPr>
            <a:r>
              <a:rPr lang="nl-BE" dirty="0" smtClean="0"/>
              <a:t>De meeste doelstellingen “zien er goed uit” (groen).</a:t>
            </a:r>
          </a:p>
          <a:p>
            <a:pPr>
              <a:buFontTx/>
              <a:buChar char="-"/>
            </a:pPr>
            <a:r>
              <a:rPr lang="nl-BE" dirty="0" smtClean="0"/>
              <a:t>Enkele doelstellingen moeten nog bediscussieerd worden (oranje).</a:t>
            </a:r>
          </a:p>
          <a:p>
            <a:pPr>
              <a:buFontTx/>
              <a:buChar char="-"/>
            </a:pPr>
            <a:r>
              <a:rPr lang="nl-BE" dirty="0" smtClean="0"/>
              <a:t>Sommige doelstellingen moeten zeker ‘aangepakt’ worden (rood).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D) Analyse van de ingevulde vragenlijsten   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6596-908A-4B55-8803-663A0B2E1DD2}" type="slidenum">
              <a:rPr lang="nl-BE" smtClean="0"/>
              <a:t>5</a:t>
            </a:fld>
            <a:endParaRPr lang="nl-BE"/>
          </a:p>
        </p:txBody>
      </p:sp>
      <p:pic>
        <p:nvPicPr>
          <p:cNvPr id="6" name="image00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44408" y="5805264"/>
            <a:ext cx="756084" cy="82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88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67544" y="1988840"/>
            <a:ext cx="7840381" cy="39604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BE" dirty="0" smtClean="0"/>
              <a:t>DOEL 2 = zicht hebben op de einddoelstelling Nederlands (eindtermen)</a:t>
            </a:r>
          </a:p>
          <a:p>
            <a:pPr marL="0" indent="0">
              <a:buNone/>
            </a:pPr>
            <a:r>
              <a:rPr lang="nl-BE" dirty="0" smtClean="0"/>
              <a:t>DOEL 4 = een interactieve aanpak hanteren om leerlingen hun taalvaardigheid te laten opbouwen</a:t>
            </a:r>
          </a:p>
          <a:p>
            <a:pPr marL="0" indent="0">
              <a:buNone/>
            </a:pPr>
            <a:r>
              <a:rPr lang="nl-BE" dirty="0" smtClean="0"/>
              <a:t>DOEL 5 = de taalheterogeniteit van de groep positief kunnen aanwenden </a:t>
            </a:r>
          </a:p>
          <a:p>
            <a:pPr marL="0" indent="0">
              <a:buNone/>
            </a:pPr>
            <a:r>
              <a:rPr lang="nl-BE" dirty="0" smtClean="0"/>
              <a:t>DOEL 6 = bewust omgaan met taal en taalvaardigheid bevorderen in alle activiteiten (taal in andere vakken)</a:t>
            </a:r>
          </a:p>
          <a:p>
            <a:pPr marL="0" indent="0">
              <a:buNone/>
            </a:pPr>
            <a:r>
              <a:rPr lang="nl-BE" dirty="0" smtClean="0"/>
              <a:t>DOEL 7 = op een planmatige wijze hulp bieden bij taal- problemen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Deze </a:t>
            </a:r>
            <a:r>
              <a:rPr lang="nl-BE" dirty="0"/>
              <a:t>doelstellingen “zien er goed uit</a:t>
            </a:r>
            <a:r>
              <a:rPr lang="nl-BE" dirty="0" smtClean="0"/>
              <a:t>” (groen):</a:t>
            </a:r>
            <a:r>
              <a:rPr lang="nl-BE" dirty="0"/>
              <a:t/>
            </a:r>
            <a:br>
              <a:rPr lang="nl-BE" dirty="0"/>
            </a:b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6596-908A-4B55-8803-663A0B2E1DD2}" type="slidenum">
              <a:rPr lang="nl-BE" smtClean="0"/>
              <a:t>6</a:t>
            </a:fld>
            <a:endParaRPr lang="nl-BE"/>
          </a:p>
        </p:txBody>
      </p:sp>
      <p:pic>
        <p:nvPicPr>
          <p:cNvPr id="6" name="image00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44408" y="5805264"/>
            <a:ext cx="756084" cy="82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2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2337709"/>
          </a:xfrm>
        </p:spPr>
        <p:txBody>
          <a:bodyPr/>
          <a:lstStyle/>
          <a:p>
            <a:pPr marL="0" indent="0">
              <a:buNone/>
            </a:pPr>
            <a:r>
              <a:rPr lang="nl-BE" dirty="0" smtClean="0"/>
              <a:t>DOEL 3 = instrumenten hanteren om het taalvaardigheidsniveau van de leerlingen te bepalen </a:t>
            </a:r>
          </a:p>
          <a:p>
            <a:pPr marL="0" indent="0">
              <a:buNone/>
            </a:pPr>
            <a:r>
              <a:rPr lang="nl-BE" dirty="0" smtClean="0"/>
              <a:t>DOEL 10 = systematisch en regelmatig gebruik maken van interne communicatiekanalen en overlegstructuren</a:t>
            </a:r>
          </a:p>
          <a:p>
            <a:pPr marL="0" indent="0">
              <a:buNone/>
            </a:pPr>
            <a:r>
              <a:rPr lang="nl-BE" dirty="0" smtClean="0"/>
              <a:t>DOEL 11 = samenwerken met externen, inclusief ouders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Enkele </a:t>
            </a:r>
            <a:r>
              <a:rPr lang="nl-BE" dirty="0"/>
              <a:t>doelstellingen moeten nog bediscussieerd </a:t>
            </a:r>
            <a:r>
              <a:rPr lang="nl-BE" dirty="0" smtClean="0"/>
              <a:t>worden </a:t>
            </a:r>
            <a:r>
              <a:rPr lang="nl-BE" sz="3100" dirty="0" smtClean="0"/>
              <a:t>(nog een kleur krijgen):</a:t>
            </a:r>
            <a:r>
              <a:rPr lang="nl-BE" dirty="0"/>
              <a:t/>
            </a:r>
            <a:br>
              <a:rPr lang="nl-BE" dirty="0"/>
            </a:b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6596-908A-4B55-8803-663A0B2E1DD2}" type="slidenum">
              <a:rPr lang="nl-BE" smtClean="0"/>
              <a:t>7</a:t>
            </a:fld>
            <a:endParaRPr lang="nl-BE"/>
          </a:p>
        </p:txBody>
      </p:sp>
      <p:pic>
        <p:nvPicPr>
          <p:cNvPr id="6" name="image00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44408" y="5805264"/>
            <a:ext cx="756084" cy="82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89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1977669"/>
          </a:xfrm>
        </p:spPr>
        <p:txBody>
          <a:bodyPr/>
          <a:lstStyle/>
          <a:p>
            <a:pPr marL="0" indent="0">
              <a:buNone/>
            </a:pPr>
            <a:r>
              <a:rPr lang="nl-BE" dirty="0" smtClean="0"/>
              <a:t>DOEL 1 = het aantal taalvaardige kinderen vermeerderen (luisteren, spreken, schrijven en begrijpend lezen)</a:t>
            </a:r>
          </a:p>
          <a:p>
            <a:pPr marL="0" indent="0">
              <a:buNone/>
            </a:pPr>
            <a:r>
              <a:rPr lang="nl-BE" dirty="0" smtClean="0"/>
              <a:t>DOEL 12 = voeren van een professionaliseringsbeleid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Deze doelstellingen </a:t>
            </a:r>
            <a:r>
              <a:rPr lang="nl-BE" dirty="0"/>
              <a:t>moeten zeker ‘aangepakt’ worden (rood</a:t>
            </a:r>
            <a:r>
              <a:rPr lang="nl-BE" dirty="0" smtClean="0"/>
              <a:t>):</a:t>
            </a:r>
            <a:r>
              <a:rPr lang="nl-BE" dirty="0"/>
              <a:t/>
            </a:r>
            <a:br>
              <a:rPr lang="nl-BE" dirty="0"/>
            </a:b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6596-908A-4B55-8803-663A0B2E1DD2}" type="slidenum">
              <a:rPr lang="nl-BE" smtClean="0"/>
              <a:t>8</a:t>
            </a:fld>
            <a:endParaRPr lang="nl-BE"/>
          </a:p>
        </p:txBody>
      </p:sp>
      <p:pic>
        <p:nvPicPr>
          <p:cNvPr id="7" name="image00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44408" y="5805264"/>
            <a:ext cx="756084" cy="82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77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20496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BE" dirty="0" smtClean="0"/>
              <a:t>Vandaag = eerste aanzet.</a:t>
            </a:r>
          </a:p>
          <a:p>
            <a:pPr marL="0" indent="0">
              <a:buNone/>
            </a:pPr>
            <a:r>
              <a:rPr lang="nl-BE" dirty="0" smtClean="0"/>
              <a:t>Later = verder doelstellingen omzetten naar probleemstellingen en acties</a:t>
            </a:r>
          </a:p>
          <a:p>
            <a:pPr marL="0" indent="0">
              <a:buNone/>
            </a:pPr>
            <a:r>
              <a:rPr lang="nl-BE" dirty="0" smtClean="0"/>
              <a:t>Nog later = stilaan uitgroeien tot een actieplan en een “taalvisie”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E</a:t>
            </a:r>
            <a:r>
              <a:rPr lang="nl-BE" dirty="0"/>
              <a:t>) Terugkoppeling  van de analyse van de vragenlijsten</a:t>
            </a:r>
            <a:br>
              <a:rPr lang="nl-BE" dirty="0"/>
            </a:b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 smtClean="0"/>
              <a:t>Eerste aanzet taalbeleid - PV 11/01/2016 </a:t>
            </a:r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6596-908A-4B55-8803-663A0B2E1DD2}" type="slidenum">
              <a:rPr lang="nl-BE" smtClean="0"/>
              <a:t>9</a:t>
            </a:fld>
            <a:endParaRPr lang="nl-BE"/>
          </a:p>
        </p:txBody>
      </p:sp>
      <p:pic>
        <p:nvPicPr>
          <p:cNvPr id="6" name="image00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44408" y="5805264"/>
            <a:ext cx="756084" cy="82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57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103</TotalTime>
  <Words>603</Words>
  <Application>Microsoft Office PowerPoint</Application>
  <PresentationFormat>Diavoorstelling (4:3)</PresentationFormat>
  <Paragraphs>107</Paragraphs>
  <Slides>14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Golfvorm</vt:lpstr>
      <vt:lpstr>PV 11/01/2016 TAALBELEID</vt:lpstr>
      <vt:lpstr>TO DO TODAY</vt:lpstr>
      <vt:lpstr>1) Wat is er reeds gebeurd?</vt:lpstr>
      <vt:lpstr>C) Overleg met pedagogisch begeleider VVKBaO; Johan De Bleser</vt:lpstr>
      <vt:lpstr>D) Analyse van de ingevulde vragenlijsten   </vt:lpstr>
      <vt:lpstr> Deze doelstellingen “zien er goed uit” (groen): </vt:lpstr>
      <vt:lpstr>  Enkele doelstellingen moeten nog bediscussieerd worden (nog een kleur krijgen): </vt:lpstr>
      <vt:lpstr> Deze doelstellingen moeten zeker ‘aangepakt’ worden (rood): </vt:lpstr>
      <vt:lpstr> E) Terugkoppeling  van de analyse van de vragenlijsten </vt:lpstr>
      <vt:lpstr> F) Oplijsten van materiaal ter ondersteuning van ons taalbeleid  </vt:lpstr>
      <vt:lpstr>    2) Wat gaan we vandaag doen? Enkele doelstellingen moeten nog bediscussieerd worden  (nog een kleur krijgen):</vt:lpstr>
      <vt:lpstr>     3) Wat moet er in de toekomst nog gebeuren? Op weg naar een talenbeleid  </vt:lpstr>
      <vt:lpstr>    3) Wat moet er in de toekomst nog gebeuren? Op weg naar een talenbeleid   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TAALBELEID</dc:title>
  <dc:creator>Jan Bastiaensen</dc:creator>
  <cp:lastModifiedBy>Dora</cp:lastModifiedBy>
  <cp:revision>16</cp:revision>
  <dcterms:created xsi:type="dcterms:W3CDTF">2016-01-06T17:48:07Z</dcterms:created>
  <dcterms:modified xsi:type="dcterms:W3CDTF">2016-01-12T10:26:10Z</dcterms:modified>
</cp:coreProperties>
</file>