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7" r:id="rId2"/>
    <p:sldId id="490" r:id="rId3"/>
    <p:sldId id="271" r:id="rId4"/>
    <p:sldId id="258" r:id="rId5"/>
    <p:sldId id="260" r:id="rId6"/>
    <p:sldId id="478" r:id="rId7"/>
    <p:sldId id="487" r:id="rId8"/>
    <p:sldId id="261" r:id="rId9"/>
    <p:sldId id="276" r:id="rId10"/>
    <p:sldId id="277" r:id="rId11"/>
    <p:sldId id="272" r:id="rId12"/>
    <p:sldId id="273" r:id="rId13"/>
    <p:sldId id="274" r:id="rId14"/>
    <p:sldId id="275" r:id="rId15"/>
    <p:sldId id="278" r:id="rId16"/>
    <p:sldId id="279" r:id="rId17"/>
    <p:sldId id="280" r:id="rId18"/>
    <p:sldId id="493" r:id="rId19"/>
    <p:sldId id="281" r:id="rId20"/>
    <p:sldId id="464" r:id="rId21"/>
    <p:sldId id="465" r:id="rId22"/>
    <p:sldId id="466" r:id="rId23"/>
    <p:sldId id="467" r:id="rId24"/>
    <p:sldId id="494" r:id="rId25"/>
    <p:sldId id="468" r:id="rId26"/>
    <p:sldId id="472" r:id="rId27"/>
    <p:sldId id="470" r:id="rId28"/>
    <p:sldId id="475" r:id="rId29"/>
    <p:sldId id="495" r:id="rId30"/>
    <p:sldId id="476" r:id="rId31"/>
    <p:sldId id="343" r:id="rId32"/>
    <p:sldId id="491" r:id="rId33"/>
    <p:sldId id="480" r:id="rId34"/>
    <p:sldId id="486" r:id="rId35"/>
    <p:sldId id="481" r:id="rId36"/>
    <p:sldId id="361" r:id="rId37"/>
    <p:sldId id="362" r:id="rId38"/>
    <p:sldId id="496" r:id="rId39"/>
    <p:sldId id="482" r:id="rId40"/>
    <p:sldId id="355" r:id="rId41"/>
    <p:sldId id="483" r:id="rId42"/>
    <p:sldId id="497" r:id="rId43"/>
    <p:sldId id="484" r:id="rId44"/>
    <p:sldId id="485" r:id="rId45"/>
    <p:sldId id="492" r:id="rId46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83209" autoAdjust="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48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08EE1CD7-8A58-498F-8B31-AB666749635C}" type="datetime1">
              <a:rPr lang="nl-NL" smtClean="0"/>
              <a:pPr algn="r" rtl="0"/>
              <a:t>30-1-2019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nl-NL" smtClean="0"/>
              <a:pPr algn="r"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580673C9-75C2-4E0F-A893-4B5951091423}" type="datetime1">
              <a:rPr lang="nl-NL" smtClean="0"/>
              <a:pPr algn="r"/>
              <a:t>30-1-2019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nl-NL" smtClean="0"/>
              <a:pPr algn="r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3043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nl-NL" smtClean="0"/>
              <a:pPr algn="r"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1899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  <a:p>
            <a:pPr marL="171450" indent="-171450">
              <a:buFontTx/>
              <a:buChar char="-"/>
            </a:pPr>
            <a:endParaRPr lang="nl-BE" baseline="0" dirty="0"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r>
              <a:rPr lang="nl-BE" baseline="0" dirty="0">
                <a:sym typeface="Wingdings" panose="05000000000000000000" pitchFamily="2" charset="2"/>
              </a:rPr>
              <a:t>Betekent in het huidige OWP inzetten op: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baseline="0" dirty="0">
                <a:sym typeface="Wingdings" panose="05000000000000000000" pitchFamily="2" charset="2"/>
              </a:rPr>
              <a:t>de emotionele ontwikkeling bijvoorbeeld ‘gevoelens bij zichzelf herkennen en uitdrukken’ bij het bekijken van de filmpjes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baseline="0" dirty="0">
                <a:sym typeface="Wingdings" panose="05000000000000000000" pitchFamily="2" charset="2"/>
              </a:rPr>
              <a:t>de sociale ontwikkeling door bijvoorbeeld ‘rollen spelen’ of ‘zich inleven in anderen’;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baseline="0" dirty="0">
                <a:sym typeface="Wingdings" panose="05000000000000000000" pitchFamily="2" charset="2"/>
              </a:rPr>
              <a:t>de morele ontwikkeling door ‘regels en afspraken naleven en waarderen’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baseline="0" dirty="0">
                <a:sym typeface="Wingdings" panose="05000000000000000000" pitchFamily="2" charset="2"/>
              </a:rPr>
              <a:t>de muzische ontwikkeling, bijvoorbeeld nadenken en spreken over eigen muzische uitingen en die van anderen’ of ‘muzisch omgaan met spelend uitbeelden’;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baseline="0" dirty="0">
                <a:sym typeface="Wingdings" panose="05000000000000000000" pitchFamily="2" charset="2"/>
              </a:rPr>
              <a:t>de motorische ontwikkeling, bijvoorbeeld ‘</a:t>
            </a:r>
            <a:r>
              <a:rPr lang="nl-BE" baseline="0" dirty="0" err="1">
                <a:sym typeface="Wingdings" panose="05000000000000000000" pitchFamily="2" charset="2"/>
              </a:rPr>
              <a:t>grootmotorisch</a:t>
            </a:r>
            <a:r>
              <a:rPr lang="nl-BE" baseline="0" dirty="0">
                <a:sym typeface="Wingdings" panose="05000000000000000000" pitchFamily="2" charset="2"/>
              </a:rPr>
              <a:t> bewegen’ of ‘evenwicht bewaren’;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baseline="0" dirty="0">
                <a:sym typeface="Wingdings" panose="05000000000000000000" pitchFamily="2" charset="2"/>
              </a:rPr>
              <a:t>de denkontwikkeling, bijvoorbeeld ‘kennis en ervaringen (creatief) voorstellen’ </a:t>
            </a:r>
          </a:p>
          <a:p>
            <a:pPr marL="171450" indent="-171450">
              <a:buFontTx/>
              <a:buChar char="-"/>
            </a:pPr>
            <a:r>
              <a:rPr lang="nl-BE" baseline="0" dirty="0">
                <a:sym typeface="Wingdings" panose="05000000000000000000" pitchFamily="2" charset="2"/>
              </a:rPr>
              <a:t>de taalontwikkeling, bijvoorbeeld ‘visuele boodschappen (pictogrammen) interpreteren en er gepast op reageren’;</a:t>
            </a:r>
          </a:p>
          <a:p>
            <a:pPr marL="0" indent="0">
              <a:buFontTx/>
              <a:buNone/>
            </a:pPr>
            <a:endParaRPr lang="nl-BE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BE"/>
              <a:t>Titel samenkomst 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CB8C6C2-8386-436C-B19D-C47D0F82F22A}" type="datetime4">
              <a:rPr lang="nl-BE" smtClean="0"/>
              <a:pPr/>
              <a:t>30 januari 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Naam van de spreker of dienst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4B5155E-4972-4CE7-B1DF-77F91BF7334B}" type="slidenum">
              <a:rPr lang="nl-BE" smtClean="0"/>
              <a:pPr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957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BE"/>
              <a:t>Titel samenkomst 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CB8C6C2-8386-436C-B19D-C47D0F82F22A}" type="datetime4">
              <a:rPr lang="nl-BE" smtClean="0"/>
              <a:pPr/>
              <a:t>30 januari 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Naam van de spreker of dienst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4B5155E-4972-4CE7-B1DF-77F91BF7334B}" type="slidenum">
              <a:rPr lang="nl-BE" smtClean="0"/>
              <a:pPr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6617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nl-NL" smtClean="0"/>
              <a:pPr algn="r"/>
              <a:t>29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8854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nl-NL" smtClean="0"/>
              <a:pPr algn="r"/>
              <a:t>33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1143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nl-NL" smtClean="0"/>
              <a:pPr algn="r"/>
              <a:t>34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0874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nl-NL" smtClean="0"/>
              <a:pPr algn="r"/>
              <a:t>38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7033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nl-NL" smtClean="0"/>
              <a:pPr algn="r"/>
              <a:t>42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138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nl-NL" smtClean="0"/>
              <a:pPr algn="r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8463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nl-NL" smtClean="0"/>
              <a:pPr algn="r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3670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nl-NL" smtClean="0"/>
              <a:pPr algn="r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3777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nl-NL" smtClean="0"/>
              <a:pPr algn="r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6335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nl-NL" smtClean="0"/>
              <a:pPr algn="r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6537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nl-NL" smtClean="0"/>
              <a:pPr algn="r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1543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nl-NL" smtClean="0"/>
              <a:pPr algn="r"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7804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BE"/>
              <a:t>Titel samenkomst 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CB8C6C2-8386-436C-B19D-C47D0F82F22A}" type="datetime4">
              <a:rPr lang="nl-BE" smtClean="0"/>
              <a:pPr/>
              <a:t>30 januari 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Naam van de spreker of dienst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4B5155E-4972-4CE7-B1DF-77F91BF7334B}" type="slidenum">
              <a:rPr lang="nl-BE" smtClean="0"/>
              <a:pPr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6295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65611" y="1072055"/>
            <a:ext cx="6858002" cy="2509345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ie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84" name="Groe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86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87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88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89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0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1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2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3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4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5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6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97" name="Tijdelijke aanduiding voor afbeelding 33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98" name="Groe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0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1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2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3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4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5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6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7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8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9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10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111" name="Tijdelijke aanduiding voor afbeelding 33" descr="Een lege tijdelijke aanduiding om een afbeelding toe te voegen. Klik op de tijdelijke aanduiding en selecteer de afbeelding die u wilt toevoegen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112" name="Groe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14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15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16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17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18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19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20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21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22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23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24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125" name="Tijdelijke aanduiding voor afbeelding 33" descr="Een lege tijdelijke aanduiding om een afbeelding toe te voegen. Klik op de tijdelijke aanduiding en selecteer de afbeelding die u wilt toevoegen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26" name="Tijdelijke aanduiding voor tekst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52BA57-7895-42D4-92F2-CC027C12B6E6}" type="datetime1">
              <a:rPr lang="nl-NL" smtClean="0"/>
              <a:pPr/>
              <a:t>30-1-2019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nl-NL"/>
              <a:t>Tekststijl van het model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A4B83D0E-6227-4D02-B59B-4E2448762F40}" type="datetime1">
              <a:rPr lang="nl-NL" smtClean="0"/>
              <a:pPr/>
              <a:t>30-1-2019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8" name="Groe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Vrije v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" name="Vrije v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grpSp>
          <p:nvGrpSpPr>
            <p:cNvPr id="11" name="Groe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Vrije v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nl-NL" dirty="0"/>
              </a:p>
            </p:txBody>
          </p:sp>
          <p:sp>
            <p:nvSpPr>
              <p:cNvPr id="21" name="Vrije v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nl-NL" dirty="0"/>
              </a:p>
            </p:txBody>
          </p:sp>
        </p:grpSp>
        <p:sp>
          <p:nvSpPr>
            <p:cNvPr id="12" name="Vrije v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3" name="Vrije v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4" name="Vrije v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5" name="Vrije v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6" name="Vrije v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7" name="Vrije v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8" name="Vrije v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9" name="Vrije v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3" name="Tijdelijke aanduiding voor afbeelding 2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1C00067-2DD3-41FB-80B4-859C7F77C9EC}" type="datetime1">
              <a:rPr lang="nl-NL" smtClean="0"/>
              <a:pPr/>
              <a:t>30-1-2019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l-NL"/>
              <a:t>Tekststijl van het model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B732E9-D6ED-42DD-870D-F7903A05E969}" type="datetime1">
              <a:rPr lang="nl-NL" smtClean="0"/>
              <a:pPr/>
              <a:t>30-1-2019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nl-NL"/>
              <a:t>Tekststijl van het model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F196AAD-0F63-459E-BF07-110FEF13B0F6}" type="datetime1">
              <a:rPr lang="nl-NL" smtClean="0"/>
              <a:pPr/>
              <a:t>30-1-2019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/>
              <a:t>Tekststijl van het model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411DFBA-745F-49BB-B163-26EE5873D7CC}" type="datetime1">
              <a:rPr lang="nl-NL" smtClean="0"/>
              <a:pPr/>
              <a:t>30-1-2019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nl-NL"/>
              <a:t>Tekststijl van het model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nl-NL"/>
              <a:t>Tekststijl van het model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6E96F9-E7CB-4410-BB7B-FEF914B9DFBA}" type="datetime1">
              <a:rPr lang="nl-NL" smtClean="0"/>
              <a:pPr/>
              <a:t>30-1-2019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nl-NL"/>
              <a:t>Tekststijl van het model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nl-NL"/>
              <a:t>Tekststijl van het model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94E6EF4-9064-45D3-905C-80F0C309ECF7}" type="datetime1">
              <a:rPr lang="nl-NL" smtClean="0"/>
              <a:pPr/>
              <a:t>30-1-2019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828CB1F-61B7-4528-AE81-A8EA4310177F}" type="datetime1">
              <a:rPr lang="nl-NL" smtClean="0"/>
              <a:pPr/>
              <a:t>30-1-2019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B1FE70B-0F25-415B-B229-26638C4D2399}" type="datetime1">
              <a:rPr lang="nl-NL" smtClean="0"/>
              <a:pPr/>
              <a:t>30-1-2019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9" name="Groe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1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2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3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4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5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6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7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8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9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0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1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36" name="Tijdelijke aanduiding voor afbeelding 33" descr="Een lege tijdelijke aanduiding om een afbeelding toe te voegen. Klik op de tijdelijke aanduiding en selecteer de afbeelding die u wilt toevoegen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9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/>
              <a:t>Tekststijl van het model bewerken</a:t>
            </a:r>
          </a:p>
        </p:txBody>
      </p:sp>
      <p:grpSp>
        <p:nvGrpSpPr>
          <p:cNvPr id="22" name="Groe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4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5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37" name="Tijdelijke aanduiding voor afbeelding 33" descr="Een lege tijdelijke aanduiding om een afbeelding toe te voegen. Klik op de tijdelijke aanduiding en selecteer de afbeelding die u wilt toevoegen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0" name="Tijdelijke aanduiding voor tekst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A9103FA-6693-4916-A215-259037848982}" type="datetime1">
              <a:rPr lang="nl-NL" smtClean="0"/>
              <a:pPr/>
              <a:t>30-1-2019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ie afbeeldingen met bij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52" name="Groe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54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55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56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57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58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59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60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61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62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63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64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79" name="Tijdelijke aanduiding voor afbeelding 33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1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/>
              <a:t>Tekststijl van het model bewerken</a:t>
            </a:r>
          </a:p>
        </p:txBody>
      </p:sp>
      <p:grpSp>
        <p:nvGrpSpPr>
          <p:cNvPr id="84" name="Groe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86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87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88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89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0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1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2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3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4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5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6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78" name="Tijdelijke aanduiding voor afbeelding 33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2" name="Tijdelijke aanduiding voor tekst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/>
              <a:t>Tekststijl van het model bewerken</a:t>
            </a:r>
          </a:p>
        </p:txBody>
      </p:sp>
      <p:grpSp>
        <p:nvGrpSpPr>
          <p:cNvPr id="97" name="Groe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Vrije v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99" name="Vrije v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0" name="Vrije v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1" name="Vrije v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2" name="Vrije v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3" name="Vrije v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4" name="Vrije v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5" name="Vrije v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6" name="Vrije v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7" name="Vrije v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8" name="Vrije v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109" name="Vrije v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80" name="Tijdelijke aanduiding voor afbeelding 33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3" name="Tijdelijke aanduiding voor tekst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42EEFAE-D294-4668-8C3A-E60472FE0366}" type="datetime1">
              <a:rPr lang="nl-NL" smtClean="0"/>
              <a:pPr/>
              <a:t>30-1-2019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C1026883-328A-4590-B87E-730B660CA7AA}" type="datetime1">
              <a:rPr lang="nl-NL" smtClean="0"/>
              <a:pPr/>
              <a:t>30-1-2019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0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microsoft.com/office/2007/relationships/hdphoto" Target="../media/hdphoto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microsoft.com/office/2007/relationships/hdphoto" Target="../media/hdphoto3.wdp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opdracht%201%20beroemde%20personen/correctiesleutel%20opdracht%201%20beroemde%20%20personen%20en%20hun%20competenties.docx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opdracht%202%20ZILL-bingo/opdracht%202,%20ZiLL-bingo%20gewenste%20leeruitkomsten%20en%20ontwikkelthema's-%20enkel%20cultuurgebonden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01681" y="919655"/>
            <a:ext cx="6858002" cy="2509345"/>
          </a:xfrm>
        </p:spPr>
        <p:txBody>
          <a:bodyPr rtlCol="0"/>
          <a:lstStyle/>
          <a:p>
            <a:pPr rtl="0"/>
            <a:r>
              <a:rPr lang="nl-NL" dirty="0"/>
              <a:t>PEDAGOGISCHE STUDIEDAG ZILL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7020099" y="4565208"/>
            <a:ext cx="7192612" cy="1175634"/>
          </a:xfrm>
        </p:spPr>
        <p:txBody>
          <a:bodyPr rtlCol="0"/>
          <a:lstStyle/>
          <a:p>
            <a:pPr rtl="0"/>
            <a:r>
              <a:rPr lang="nl-NL" dirty="0"/>
              <a:t>Woensdag 30 januari 2019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4E2D62F-3B81-42B5-9D93-79D25E545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795" y="529342"/>
            <a:ext cx="12858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513C2D-10AF-436D-9C25-C0BCF1C11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Katholieke dialoogschool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7E0401D-D1DF-40FA-A270-352C52A02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469" y="1687566"/>
            <a:ext cx="7971895" cy="348286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5A2AF91-8F93-42AA-B488-BE137CA47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795" y="529342"/>
            <a:ext cx="12858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6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DB2FADE-748A-4A9B-A028-8FDEC8090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710" y="1144593"/>
            <a:ext cx="7406003" cy="316687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B391979-201F-470F-8FB9-4A7DD2F44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710" y="4311472"/>
            <a:ext cx="7406003" cy="1435554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26C2F82-EEE1-4F08-B9C9-25FF8BAEBEA4}"/>
              </a:ext>
            </a:extLst>
          </p:cNvPr>
          <p:cNvSpPr txBox="1"/>
          <p:nvPr/>
        </p:nvSpPr>
        <p:spPr>
          <a:xfrm>
            <a:off x="1512710" y="424069"/>
            <a:ext cx="5644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dirty="0">
                <a:solidFill>
                  <a:schemeClr val="tx2"/>
                </a:solidFill>
              </a:rPr>
              <a:t>Harmonische ontwikkeling</a:t>
            </a:r>
          </a:p>
        </p:txBody>
      </p:sp>
    </p:spTree>
    <p:extLst>
      <p:ext uri="{BB962C8B-B14F-4D97-AF65-F5344CB8AC3E}">
        <p14:creationId xmlns:p14="http://schemas.microsoft.com/office/powerpoint/2010/main" val="284598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5F0C9-EB1E-4D71-AB6C-93EE10AC5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400" dirty="0"/>
              <a:t>Overzicht van de ZILL - structuur</a:t>
            </a:r>
          </a:p>
        </p:txBody>
      </p:sp>
      <p:pic>
        <p:nvPicPr>
          <p:cNvPr id="4" name="3DBD3E06-607C-45D1-8F4E-A08E6F557F99" descr="10E6481D-89D4-401F-941A-E206D5E08992@home">
            <a:extLst>
              <a:ext uri="{FF2B5EF4-FFF2-40B4-BE49-F238E27FC236}">
                <a16:creationId xmlns:a16="http://schemas.microsoft.com/office/drawing/2014/main" id="{36810252-2DF8-4F8B-BEA8-C748C09215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58"/>
          <a:stretch/>
        </p:blipFill>
        <p:spPr bwMode="auto">
          <a:xfrm>
            <a:off x="1199066" y="1778962"/>
            <a:ext cx="9678785" cy="299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C551C27-E59D-4AAA-886C-996FBBB919FC}"/>
              </a:ext>
            </a:extLst>
          </p:cNvPr>
          <p:cNvSpPr txBox="1"/>
          <p:nvPr/>
        </p:nvSpPr>
        <p:spPr>
          <a:xfrm>
            <a:off x="2426992" y="5158397"/>
            <a:ext cx="90322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4 + 6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D44AB2C-EB21-4405-AEFC-B60573B5FA15}"/>
              </a:ext>
            </a:extLst>
          </p:cNvPr>
          <p:cNvSpPr txBox="1"/>
          <p:nvPr/>
        </p:nvSpPr>
        <p:spPr>
          <a:xfrm>
            <a:off x="4733657" y="5158397"/>
            <a:ext cx="64807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46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BA8E974-18B2-47C9-8652-F8C387DAA526}"/>
              </a:ext>
            </a:extLst>
          </p:cNvPr>
          <p:cNvSpPr txBox="1"/>
          <p:nvPr/>
        </p:nvSpPr>
        <p:spPr>
          <a:xfrm>
            <a:off x="6810272" y="5158397"/>
            <a:ext cx="78714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213</a:t>
            </a:r>
          </a:p>
        </p:txBody>
      </p:sp>
    </p:spTree>
    <p:extLst>
      <p:ext uri="{BB962C8B-B14F-4D97-AF65-F5344CB8AC3E}">
        <p14:creationId xmlns:p14="http://schemas.microsoft.com/office/powerpoint/2010/main" val="282216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06CB87-5E31-4AE6-8AF5-1CA7AA648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0368" y="168070"/>
            <a:ext cx="10058402" cy="1219200"/>
          </a:xfrm>
        </p:spPr>
        <p:txBody>
          <a:bodyPr/>
          <a:lstStyle/>
          <a:p>
            <a:r>
              <a:rPr lang="nl-BE" dirty="0"/>
              <a:t>LINEAIR MODEL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1BA660-6D43-40CD-8A92-1D8A3B068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Persoonsgebonden ontwikkelvelden</a:t>
            </a:r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Cultuurgebonden ontwikkelvelden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E4F6B4C-A91D-4D9A-9CA9-4497C5E3605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5164" y="2241140"/>
            <a:ext cx="4907914" cy="100811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13B0DCD-8AAD-4D50-999E-410E24986B3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5164" y="4131795"/>
            <a:ext cx="6552728" cy="96736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08C0563-0DA3-42AF-BB6E-E8ACCDD8D0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795" y="529342"/>
            <a:ext cx="12858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7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A15AFE-7809-460F-BDF4-65BCE80F9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5834" y="300567"/>
            <a:ext cx="5933899" cy="1219200"/>
          </a:xfrm>
        </p:spPr>
        <p:txBody>
          <a:bodyPr/>
          <a:lstStyle/>
          <a:p>
            <a:r>
              <a:rPr lang="nl-BE" dirty="0"/>
              <a:t>CYCLISCH MODEL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1742F0B-B226-4387-A640-4CCE20CDEC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1815" y="1718733"/>
            <a:ext cx="4188370" cy="42291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10CB6B8-61E9-425B-A086-C844EAD89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795" y="529342"/>
            <a:ext cx="12858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B9DE5E-695B-4978-8629-434F64DF3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Kwaliteitsvol onderwijs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800F1AA-4146-4E31-A436-0DBD9D771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987" y="1569156"/>
            <a:ext cx="7364413" cy="445265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246F3D7-DB2F-4303-8BE7-61E17EA33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795" y="529342"/>
            <a:ext cx="12858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8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3C8551-069A-4368-9F5E-3931F430E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808" y="306211"/>
            <a:ext cx="10058402" cy="756356"/>
          </a:xfrm>
        </p:spPr>
        <p:txBody>
          <a:bodyPr/>
          <a:lstStyle/>
          <a:p>
            <a:r>
              <a:rPr lang="nl-BE" dirty="0"/>
              <a:t>Ervaringskansen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2464610-26BB-45FA-BF6E-8FCFBC572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08" y="1062567"/>
            <a:ext cx="6856236" cy="494548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2920E5D-63EC-4A2D-A55D-7CC67945A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795" y="529342"/>
            <a:ext cx="12858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3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F74A5D-4757-4C6C-B83A-3F7EEF641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901" y="191911"/>
            <a:ext cx="10058402" cy="767644"/>
          </a:xfrm>
        </p:spPr>
        <p:txBody>
          <a:bodyPr/>
          <a:lstStyle/>
          <a:p>
            <a:r>
              <a:rPr lang="nl-BE" dirty="0"/>
              <a:t>Rijke ervaringskansen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9110F55-9C0E-47FA-B89A-81AA1B4E4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2445" y="959555"/>
            <a:ext cx="7123288" cy="534246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1FA5996-A585-4A69-B4D9-ADDE334E2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795" y="529342"/>
            <a:ext cx="12858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1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>
          <a:xfrm>
            <a:off x="1066800" y="529342"/>
            <a:ext cx="10058400" cy="5442480"/>
          </a:xfrm>
        </p:spPr>
        <p:txBody>
          <a:bodyPr rtlCol="0">
            <a:normAutofit fontScale="77500" lnSpcReduction="20000"/>
          </a:bodyPr>
          <a:lstStyle/>
          <a:p>
            <a:pPr rtl="0"/>
            <a:endParaRPr lang="nl-NL" dirty="0"/>
          </a:p>
          <a:p>
            <a:pPr rtl="0"/>
            <a:r>
              <a:rPr lang="nl-NL" sz="3800" dirty="0"/>
              <a:t>Deel 1: Vanaf 8u45 </a:t>
            </a:r>
          </a:p>
          <a:p>
            <a:pPr>
              <a:buFontTx/>
              <a:buChar char="-"/>
            </a:pPr>
            <a:r>
              <a:rPr lang="nl-NL" sz="4000" dirty="0"/>
              <a:t>Herhaling krachtlijnen van ZILL</a:t>
            </a:r>
          </a:p>
          <a:p>
            <a:pPr>
              <a:buFontTx/>
              <a:buChar char="-"/>
            </a:pPr>
            <a:r>
              <a:rPr lang="nl-NL" sz="4000" b="1" u="sng" dirty="0"/>
              <a:t>Opdracht 1: Woordkaartjes persoonsgebonden ontwikkeling binnen ordeningskader</a:t>
            </a:r>
          </a:p>
          <a:p>
            <a:pPr>
              <a:buFontTx/>
              <a:buChar char="-"/>
            </a:pPr>
            <a:r>
              <a:rPr lang="nl-NL" sz="4000" dirty="0"/>
              <a:t>Opdracht 2: Klaspraktijk: Op welke ontwikkelvelden – ontwikkelthema’s zetten jullie in?</a:t>
            </a:r>
          </a:p>
          <a:p>
            <a:pPr>
              <a:buFontTx/>
              <a:buChar char="-"/>
            </a:pPr>
            <a:r>
              <a:rPr lang="nl-NL" sz="4000" dirty="0"/>
              <a:t>Opdracht 3: Uitwerken van didactische arrangementen vanuit de doelen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6CEC434-A5D6-481D-BB4E-1649A0DB9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795" y="529342"/>
            <a:ext cx="12858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427EEF-7C28-4E02-8A34-7852A305A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2393244"/>
          </a:xfrm>
        </p:spPr>
        <p:txBody>
          <a:bodyPr>
            <a:normAutofit fontScale="90000"/>
          </a:bodyPr>
          <a:lstStyle/>
          <a:p>
            <a:r>
              <a:rPr lang="nl-BE" dirty="0"/>
              <a:t>Opdracht 1</a:t>
            </a:r>
            <a:br>
              <a:rPr lang="nl-BE" dirty="0"/>
            </a:br>
            <a:r>
              <a:rPr lang="nl-NL" dirty="0"/>
              <a:t>Woordkaartjes persoonsgebonden </a:t>
            </a:r>
            <a:br>
              <a:rPr lang="nl-NL" dirty="0"/>
            </a:br>
            <a:r>
              <a:rPr lang="nl-NL" dirty="0"/>
              <a:t>ontwikkeling binnen ordeningskader</a:t>
            </a:r>
            <a:br>
              <a:rPr lang="nl-NL" dirty="0"/>
            </a:br>
            <a:br>
              <a:rPr lang="nl-BE" dirty="0"/>
            </a:b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BCE2E3-A9C2-4427-A95D-82718FA73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2045407"/>
            <a:ext cx="10058400" cy="4229100"/>
          </a:xfrm>
        </p:spPr>
        <p:txBody>
          <a:bodyPr/>
          <a:lstStyle/>
          <a:p>
            <a:r>
              <a:rPr lang="nl-BE" dirty="0">
                <a:latin typeface="Trebuchet MS" panose="020B0603020202020204" pitchFamily="34" charset="0"/>
              </a:rPr>
              <a:t>Omslag met woordkaartjes:</a:t>
            </a:r>
          </a:p>
          <a:p>
            <a:pPr marL="0" indent="0">
              <a:buNone/>
            </a:pPr>
            <a:r>
              <a:rPr lang="nl-BE" sz="4000" dirty="0">
                <a:latin typeface="Trebuchet MS" panose="020B0603020202020204" pitchFamily="34" charset="0"/>
              </a:rPr>
              <a:t>Leg de woordkaartjes op jullie ordeningskader bij het meest passende ontwikkelthema. Je mag de bundel met generieke doelen als hulpmiddel gebruiken indien nodig.</a:t>
            </a:r>
            <a:endParaRPr lang="nl-NL" sz="4000" dirty="0">
              <a:latin typeface="Trebuchet MS" panose="020B0603020202020204" pitchFamily="34" charset="0"/>
            </a:endParaRPr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423B7B4-AB86-4DB9-9579-758D35C2E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795" y="529342"/>
            <a:ext cx="12858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5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01681" y="919655"/>
            <a:ext cx="6858002" cy="2509345"/>
          </a:xfrm>
        </p:spPr>
        <p:txBody>
          <a:bodyPr rtlCol="0"/>
          <a:lstStyle/>
          <a:p>
            <a:pPr rtl="0"/>
            <a:r>
              <a:rPr lang="nl-NL" dirty="0"/>
              <a:t>PEDAGOGISCHE STUDIEDAG ZILL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7020099" y="4565208"/>
            <a:ext cx="7192612" cy="1175634"/>
          </a:xfrm>
        </p:spPr>
        <p:txBody>
          <a:bodyPr rtlCol="0"/>
          <a:lstStyle/>
          <a:p>
            <a:pPr rtl="0"/>
            <a:r>
              <a:rPr lang="nl-NL" dirty="0"/>
              <a:t>Woensdag 30 januari 2019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4E2D62F-3B81-42B5-9D93-79D25E545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795" y="529342"/>
            <a:ext cx="1285875" cy="141922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8A91366-7142-4790-B650-2AD0693B1D1B}"/>
              </a:ext>
            </a:extLst>
          </p:cNvPr>
          <p:cNvSpPr txBox="1"/>
          <p:nvPr/>
        </p:nvSpPr>
        <p:spPr>
          <a:xfrm>
            <a:off x="5237681" y="3641878"/>
            <a:ext cx="3564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5400" dirty="0">
                <a:solidFill>
                  <a:srgbClr val="FF0000"/>
                </a:solidFill>
              </a:rPr>
              <a:t>WELKOM</a:t>
            </a:r>
          </a:p>
        </p:txBody>
      </p:sp>
    </p:spTree>
    <p:extLst>
      <p:ext uri="{BB962C8B-B14F-4D97-AF65-F5344CB8AC3E}">
        <p14:creationId xmlns:p14="http://schemas.microsoft.com/office/powerpoint/2010/main" val="14376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28351" y="1898507"/>
            <a:ext cx="5391645" cy="2978293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BE" sz="2800" dirty="0">
                <a:solidFill>
                  <a:srgbClr val="FF0000"/>
                </a:solidFill>
              </a:rPr>
              <a:t>hulp vragen (rv3)</a:t>
            </a:r>
            <a:br>
              <a:rPr lang="nl-BE" sz="2800" dirty="0">
                <a:solidFill>
                  <a:srgbClr val="FF0000"/>
                </a:solidFill>
              </a:rPr>
            </a:br>
            <a:r>
              <a:rPr lang="nl-BE" sz="2800" dirty="0">
                <a:solidFill>
                  <a:srgbClr val="FF0000"/>
                </a:solidFill>
              </a:rPr>
              <a:t>leiding nemen (rv3)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BE" sz="2800" dirty="0">
                <a:solidFill>
                  <a:srgbClr val="FF0000"/>
                </a:solidFill>
              </a:rPr>
              <a:t>kansen diversiteit benutten (rv2)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BE" sz="2800" dirty="0">
                <a:solidFill>
                  <a:srgbClr val="FF0000"/>
                </a:solidFill>
              </a:rPr>
              <a:t>zich durven tonen (rv1)</a:t>
            </a:r>
          </a:p>
          <a:p>
            <a:pPr marL="0" indent="0">
              <a:buNone/>
            </a:pPr>
            <a:r>
              <a:rPr lang="nl-BE" sz="2800" dirty="0">
                <a:solidFill>
                  <a:srgbClr val="FF0000"/>
                </a:solidFill>
              </a:rPr>
              <a:t>gevoelens herkennen en uiten (gb1)</a:t>
            </a:r>
          </a:p>
          <a:p>
            <a:pPr marL="0" indent="0">
              <a:buNone/>
            </a:pPr>
            <a:endParaRPr lang="nl-BE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BE" sz="2800" dirty="0">
                <a:solidFill>
                  <a:srgbClr val="FF0000"/>
                </a:solidFill>
              </a:rPr>
              <a:t>rekening houden met anderen (iv3)</a:t>
            </a:r>
          </a:p>
          <a:p>
            <a:pPr marL="0" indent="0">
              <a:buNone/>
            </a:pPr>
            <a:r>
              <a:rPr lang="nl-BE" sz="2800" dirty="0">
                <a:solidFill>
                  <a:srgbClr val="FF0000"/>
                </a:solidFill>
              </a:rPr>
              <a:t>zich kunnen inleven (iv1)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063552" y="160425"/>
            <a:ext cx="7464270" cy="1723549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r>
              <a:rPr lang="nl-BE" sz="3200" b="1" dirty="0">
                <a:solidFill>
                  <a:schemeClr val="bg1"/>
                </a:solidFill>
              </a:rPr>
              <a:t>SOCIO- EMOTIONELE ONTWIKKELING</a:t>
            </a:r>
          </a:p>
          <a:p>
            <a:r>
              <a:rPr lang="nl-BE" sz="1400" dirty="0">
                <a:solidFill>
                  <a:schemeClr val="bg1"/>
                </a:solidFill>
              </a:rPr>
              <a:t>Ik kan op een warme en communicatieve wijze in relatie treden met mezelf en met anderen.</a:t>
            </a:r>
          </a:p>
          <a:p>
            <a:endParaRPr lang="nl-BE" sz="1400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2004660"/>
            <a:ext cx="1171429" cy="512601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9C131DBD-2AB5-4D1E-8673-2066FF105E96}"/>
              </a:ext>
            </a:extLst>
          </p:cNvPr>
          <p:cNvSpPr/>
          <p:nvPr/>
        </p:nvSpPr>
        <p:spPr>
          <a:xfrm>
            <a:off x="3217097" y="2133232"/>
            <a:ext cx="432048" cy="2880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rv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C6AEA69-563F-488C-A593-B5E61E76DD5C}"/>
              </a:ext>
            </a:extLst>
          </p:cNvPr>
          <p:cNvSpPr/>
          <p:nvPr/>
        </p:nvSpPr>
        <p:spPr>
          <a:xfrm>
            <a:off x="3230243" y="4059510"/>
            <a:ext cx="432048" cy="2880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iv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63D54382-F306-41D9-B9DE-576E68210C8E}"/>
              </a:ext>
            </a:extLst>
          </p:cNvPr>
          <p:cNvSpPr/>
          <p:nvPr/>
        </p:nvSpPr>
        <p:spPr>
          <a:xfrm>
            <a:off x="3184153" y="3017377"/>
            <a:ext cx="478137" cy="2880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err="1">
                <a:solidFill>
                  <a:schemeClr val="tx1"/>
                </a:solidFill>
              </a:rPr>
              <a:t>gb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B3359ADA-3F98-4CFC-8C29-D7CAC62BC14C}"/>
              </a:ext>
            </a:extLst>
          </p:cNvPr>
          <p:cNvSpPr/>
          <p:nvPr/>
        </p:nvSpPr>
        <p:spPr>
          <a:xfrm>
            <a:off x="3230243" y="5207357"/>
            <a:ext cx="432048" cy="2880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err="1">
                <a:solidFill>
                  <a:schemeClr val="tx1"/>
                </a:solidFill>
              </a:rPr>
              <a:t>sb</a:t>
            </a:r>
            <a:endParaRPr lang="nl-N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93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145904" y="-57581"/>
            <a:ext cx="8064896" cy="1508105"/>
          </a:xfrm>
          <a:prstGeom prst="rect">
            <a:avLst/>
          </a:prstGeom>
          <a:solidFill>
            <a:srgbClr val="FF6600"/>
          </a:solidFill>
        </p:spPr>
        <p:txBody>
          <a:bodyPr wrap="square" rtlCol="0" anchor="ctr">
            <a:spAutoFit/>
          </a:bodyPr>
          <a:lstStyle/>
          <a:p>
            <a:r>
              <a:rPr lang="nl-BE" sz="3200" b="1" dirty="0">
                <a:solidFill>
                  <a:schemeClr val="bg1"/>
                </a:solidFill>
              </a:rPr>
              <a:t>ONTWIKKELING VAN EEN INNERLIJK KOMPAS</a:t>
            </a:r>
          </a:p>
          <a:p>
            <a:r>
              <a:rPr lang="nl-BE" sz="1400" dirty="0">
                <a:solidFill>
                  <a:schemeClr val="bg1"/>
                </a:solidFill>
              </a:rPr>
              <a:t>Ik leer mezelf kennen waartoe ik word uitgenodigd kennen. Ik kan richting geven aan mijn leven. Ik reageer veerkrachtig.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9840" y="1844824"/>
            <a:ext cx="1161905" cy="5238472"/>
          </a:xfrm>
          <a:prstGeom prst="rect">
            <a:avLst/>
          </a:prstGeom>
        </p:spPr>
      </p:pic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4057509" y="1604723"/>
            <a:ext cx="6015561" cy="449862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BE" sz="2000" dirty="0">
                <a:solidFill>
                  <a:schemeClr val="accent6">
                    <a:lumMod val="50000"/>
                  </a:schemeClr>
                </a:solidFill>
              </a:rPr>
              <a:t>wie ben ik (id1,2,3)</a:t>
            </a:r>
            <a:br>
              <a:rPr lang="nl-BE" sz="2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nl-BE" sz="2000" dirty="0">
                <a:solidFill>
                  <a:schemeClr val="accent6">
                    <a:lumMod val="50000"/>
                  </a:schemeClr>
                </a:solidFill>
              </a:rPr>
              <a:t>talenten en beperkingen (id2)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BE" sz="2000" dirty="0">
                <a:solidFill>
                  <a:schemeClr val="accent6">
                    <a:lumMod val="50000"/>
                  </a:schemeClr>
                </a:solidFill>
              </a:rPr>
              <a:t>verbondenheid (id3)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BE" sz="2000" dirty="0">
                <a:solidFill>
                  <a:schemeClr val="accent6">
                    <a:lumMod val="50000"/>
                  </a:schemeClr>
                </a:solidFill>
              </a:rPr>
              <a:t>in dialoog (lg2)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BE" sz="2000" dirty="0">
                <a:solidFill>
                  <a:schemeClr val="accent6">
                    <a:lumMod val="50000"/>
                  </a:schemeClr>
                </a:solidFill>
              </a:rPr>
              <a:t>symbolen (lg1)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nl-BE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BE" sz="2000" dirty="0">
                <a:solidFill>
                  <a:schemeClr val="accent6">
                    <a:lumMod val="50000"/>
                  </a:schemeClr>
                </a:solidFill>
              </a:rPr>
              <a:t>muzisch bezig zijn (wn1)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nl-BE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nl-BE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BE" sz="2000" dirty="0">
                <a:solidFill>
                  <a:schemeClr val="accent6">
                    <a:lumMod val="50000"/>
                  </a:schemeClr>
                </a:solidFill>
              </a:rPr>
              <a:t>plezier (vk1)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BE" sz="2000" dirty="0">
                <a:solidFill>
                  <a:schemeClr val="accent6">
                    <a:lumMod val="50000"/>
                  </a:schemeClr>
                </a:solidFill>
              </a:rPr>
              <a:t>deugd (vk1)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8AC4EC6-FF76-47A5-A8EF-A0817FC12E99}"/>
              </a:ext>
            </a:extLst>
          </p:cNvPr>
          <p:cNvSpPr/>
          <p:nvPr/>
        </p:nvSpPr>
        <p:spPr>
          <a:xfrm>
            <a:off x="3443603" y="1983067"/>
            <a:ext cx="432048" cy="2880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err="1">
                <a:solidFill>
                  <a:schemeClr val="tx1"/>
                </a:solidFill>
              </a:rPr>
              <a:t>id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68863CD-48CE-4D8C-9D5F-3F4B2BA88BC2}"/>
              </a:ext>
            </a:extLst>
          </p:cNvPr>
          <p:cNvSpPr/>
          <p:nvPr/>
        </p:nvSpPr>
        <p:spPr>
          <a:xfrm>
            <a:off x="3443603" y="2935066"/>
            <a:ext cx="432048" cy="2880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err="1">
                <a:solidFill>
                  <a:schemeClr val="tx1"/>
                </a:solidFill>
              </a:rPr>
              <a:t>lg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17602A5-4B56-4B1C-82AA-D3BD50335ED4}"/>
              </a:ext>
            </a:extLst>
          </p:cNvPr>
          <p:cNvSpPr/>
          <p:nvPr/>
        </p:nvSpPr>
        <p:spPr>
          <a:xfrm>
            <a:off x="3443603" y="3933057"/>
            <a:ext cx="547222" cy="2880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err="1">
                <a:solidFill>
                  <a:schemeClr val="tx1"/>
                </a:solidFill>
              </a:rPr>
              <a:t>wn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81513FF5-5B3C-47FF-9062-544898AEC32E}"/>
              </a:ext>
            </a:extLst>
          </p:cNvPr>
          <p:cNvSpPr/>
          <p:nvPr/>
        </p:nvSpPr>
        <p:spPr>
          <a:xfrm>
            <a:off x="3431703" y="5101941"/>
            <a:ext cx="547221" cy="2880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err="1">
                <a:solidFill>
                  <a:schemeClr val="tx1"/>
                </a:solidFill>
              </a:rPr>
              <a:t>vk</a:t>
            </a:r>
            <a:endParaRPr lang="nl-N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20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135560" y="8911"/>
            <a:ext cx="8064896" cy="1723549"/>
          </a:xfrm>
          <a:prstGeom prst="rect">
            <a:avLst/>
          </a:prstGeom>
          <a:solidFill>
            <a:srgbClr val="FF9933"/>
          </a:solidFill>
        </p:spPr>
        <p:txBody>
          <a:bodyPr wrap="square" rtlCol="0" anchor="ctr">
            <a:spAutoFit/>
          </a:bodyPr>
          <a:lstStyle/>
          <a:p>
            <a:r>
              <a:rPr lang="nl-BE" sz="3200" b="1" dirty="0">
                <a:solidFill>
                  <a:schemeClr val="bg1"/>
                </a:solidFill>
              </a:rPr>
              <a:t>ONTWIKKELING VAN INITIATIEF EN VERANTWOORDELIJKHEID</a:t>
            </a:r>
          </a:p>
          <a:p>
            <a:r>
              <a:rPr lang="nl-BE" sz="1400" dirty="0">
                <a:solidFill>
                  <a:schemeClr val="bg1"/>
                </a:solidFill>
              </a:rPr>
              <a:t>Ik neem verantwoordelijkheid op voor mezelf en voor anderen. Ik neem initiatief en kan vrij en zelfstandig functioneren. Ik ontwikkel kritische zin, kan dingen onderzoeken en ben creatief.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0301" y="1743375"/>
            <a:ext cx="1161905" cy="4794252"/>
          </a:xfrm>
          <a:prstGeom prst="rect">
            <a:avLst/>
          </a:prstGeom>
        </p:spPr>
      </p:pic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4780632" y="1824646"/>
            <a:ext cx="5924305" cy="426071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BE" sz="2800" dirty="0">
                <a:solidFill>
                  <a:schemeClr val="accent6">
                    <a:lumMod val="75000"/>
                  </a:schemeClr>
                </a:solidFill>
              </a:rPr>
              <a:t>leren kiezen (zv1)</a:t>
            </a:r>
            <a:br>
              <a:rPr lang="nl-BE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nl-BE" sz="2800" dirty="0">
                <a:solidFill>
                  <a:schemeClr val="accent6">
                    <a:lumMod val="75000"/>
                  </a:schemeClr>
                </a:solidFill>
              </a:rPr>
              <a:t>origineel durven zijn (zv1)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BE" sz="2800" dirty="0">
                <a:solidFill>
                  <a:schemeClr val="accent6">
                    <a:lumMod val="75000"/>
                  </a:schemeClr>
                </a:solidFill>
              </a:rPr>
              <a:t>zelfstandig werken (zv3)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BE" sz="2800" dirty="0">
                <a:solidFill>
                  <a:schemeClr val="accent6">
                    <a:lumMod val="75000"/>
                  </a:schemeClr>
                </a:solidFill>
              </a:rPr>
              <a:t>taken plannen (zv3)</a:t>
            </a:r>
            <a:br>
              <a:rPr lang="nl-BE" sz="2800" dirty="0">
                <a:solidFill>
                  <a:schemeClr val="accent6">
                    <a:lumMod val="75000"/>
                  </a:schemeClr>
                </a:solidFill>
              </a:rPr>
            </a:br>
            <a:endParaRPr lang="nl-BE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BE" sz="2800" dirty="0">
                <a:solidFill>
                  <a:schemeClr val="accent6">
                    <a:lumMod val="75000"/>
                  </a:schemeClr>
                </a:solidFill>
              </a:rPr>
              <a:t>nieuwsgierig zijn (oc1)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BE" sz="2800" dirty="0">
                <a:solidFill>
                  <a:schemeClr val="accent6">
                    <a:lumMod val="75000"/>
                  </a:schemeClr>
                </a:solidFill>
              </a:rPr>
              <a:t>exploreren en experimenteren (oc2)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BE" sz="2800" dirty="0">
                <a:solidFill>
                  <a:schemeClr val="accent6">
                    <a:lumMod val="75000"/>
                  </a:schemeClr>
                </a:solidFill>
              </a:rPr>
              <a:t>onderzoeken (oc3)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BE" sz="2800" dirty="0">
                <a:solidFill>
                  <a:schemeClr val="accent6">
                    <a:lumMod val="75000"/>
                  </a:schemeClr>
                </a:solidFill>
              </a:rPr>
              <a:t>reflecteren (oc4)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BE" sz="2800" dirty="0">
                <a:solidFill>
                  <a:schemeClr val="accent6">
                    <a:lumMod val="75000"/>
                  </a:schemeClr>
                </a:solidFill>
              </a:rPr>
              <a:t>kritisch zijn (oc4)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nl-BE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BE" sz="2800" dirty="0">
                <a:solidFill>
                  <a:schemeClr val="accent6">
                    <a:lumMod val="75000"/>
                  </a:schemeClr>
                </a:solidFill>
              </a:rPr>
              <a:t>creatief en vernieuwend (oz2)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BE" sz="2800" dirty="0">
                <a:solidFill>
                  <a:schemeClr val="accent6">
                    <a:lumMod val="75000"/>
                  </a:schemeClr>
                </a:solidFill>
              </a:rPr>
              <a:t>initiatief nemen (oz1)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BE" sz="2800" dirty="0">
                <a:solidFill>
                  <a:schemeClr val="accent6">
                    <a:lumMod val="75000"/>
                  </a:schemeClr>
                </a:solidFill>
              </a:rPr>
              <a:t>			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3323B1C-8831-4618-B39D-A49A00A382A2}"/>
              </a:ext>
            </a:extLst>
          </p:cNvPr>
          <p:cNvSpPr/>
          <p:nvPr/>
        </p:nvSpPr>
        <p:spPr>
          <a:xfrm>
            <a:off x="3421360" y="1824646"/>
            <a:ext cx="432048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err="1">
                <a:solidFill>
                  <a:schemeClr val="tx1"/>
                </a:solidFill>
              </a:rPr>
              <a:t>zv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046F7B5-9AE9-49F6-A3C9-C7EDDDC07121}"/>
              </a:ext>
            </a:extLst>
          </p:cNvPr>
          <p:cNvSpPr/>
          <p:nvPr/>
        </p:nvSpPr>
        <p:spPr>
          <a:xfrm>
            <a:off x="3446300" y="2632282"/>
            <a:ext cx="432048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err="1">
                <a:solidFill>
                  <a:schemeClr val="tx1"/>
                </a:solidFill>
              </a:rPr>
              <a:t>oc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B324A148-84E4-48C1-B201-37347A0806EB}"/>
              </a:ext>
            </a:extLst>
          </p:cNvPr>
          <p:cNvSpPr/>
          <p:nvPr/>
        </p:nvSpPr>
        <p:spPr>
          <a:xfrm>
            <a:off x="3463290" y="3580238"/>
            <a:ext cx="432048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err="1">
                <a:solidFill>
                  <a:schemeClr val="tx1"/>
                </a:solidFill>
              </a:rPr>
              <a:t>oz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B7013939-54E2-4CD6-9317-37AC17295B60}"/>
              </a:ext>
            </a:extLst>
          </p:cNvPr>
          <p:cNvSpPr/>
          <p:nvPr/>
        </p:nvSpPr>
        <p:spPr>
          <a:xfrm>
            <a:off x="3463290" y="4642149"/>
            <a:ext cx="544266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err="1">
                <a:solidFill>
                  <a:schemeClr val="tx1"/>
                </a:solidFill>
              </a:rPr>
              <a:t>gv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B7654637-AF51-4B40-A1A2-831EB0F0532F}"/>
              </a:ext>
            </a:extLst>
          </p:cNvPr>
          <p:cNvSpPr/>
          <p:nvPr/>
        </p:nvSpPr>
        <p:spPr>
          <a:xfrm>
            <a:off x="3446300" y="5830003"/>
            <a:ext cx="432048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err="1">
                <a:solidFill>
                  <a:schemeClr val="tx1"/>
                </a:solidFill>
              </a:rPr>
              <a:t>ds</a:t>
            </a:r>
            <a:endParaRPr lang="nl-N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74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135560" y="53739"/>
            <a:ext cx="7920879" cy="1723549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r>
              <a:rPr lang="nl-BE" sz="3200" b="1" dirty="0">
                <a:solidFill>
                  <a:schemeClr val="bg1"/>
                </a:solidFill>
              </a:rPr>
              <a:t>MOTORISCHE &amp; ZINTUIGLIJKE ONTWIKKELING</a:t>
            </a:r>
          </a:p>
          <a:p>
            <a:r>
              <a:rPr lang="nl-BE" sz="1400" dirty="0">
                <a:solidFill>
                  <a:schemeClr val="bg1"/>
                </a:solidFill>
              </a:rPr>
              <a:t>Ik beschik over voldoende (</a:t>
            </a:r>
            <a:r>
              <a:rPr lang="nl-BE" sz="1400" dirty="0" err="1">
                <a:solidFill>
                  <a:schemeClr val="bg1"/>
                </a:solidFill>
              </a:rPr>
              <a:t>psycho</a:t>
            </a:r>
            <a:r>
              <a:rPr lang="nl-BE" sz="1400" dirty="0">
                <a:solidFill>
                  <a:schemeClr val="bg1"/>
                </a:solidFill>
              </a:rPr>
              <a:t>)motorische en zintuigelijke basisvaardigheden om zelfredzaam te functioneren.</a:t>
            </a:r>
          </a:p>
          <a:p>
            <a:endParaRPr lang="nl-BE" sz="1400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5560" y="1776870"/>
            <a:ext cx="1171429" cy="5105598"/>
          </a:xfrm>
          <a:prstGeom prst="rect">
            <a:avLst/>
          </a:prstGeom>
        </p:spPr>
      </p:pic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4962387" y="2035529"/>
            <a:ext cx="5094052" cy="406538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BE" sz="4500" dirty="0">
                <a:solidFill>
                  <a:srgbClr val="FFC000"/>
                </a:solidFill>
              </a:rPr>
              <a:t>intens waarnemen (zo1)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BE" sz="4500" dirty="0">
                <a:solidFill>
                  <a:srgbClr val="FFC000"/>
                </a:solidFill>
              </a:rPr>
              <a:t>gericht waarnemen (zo1)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BE" sz="4500" dirty="0">
                <a:solidFill>
                  <a:srgbClr val="FFC000"/>
                </a:solidFill>
              </a:rPr>
              <a:t>5 zintuigen (zo1)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nl-BE" sz="4500" dirty="0">
              <a:solidFill>
                <a:srgbClr val="FFC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BE" sz="4500" dirty="0">
                <a:solidFill>
                  <a:srgbClr val="FFC000"/>
                </a:solidFill>
              </a:rPr>
              <a:t>   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BE" sz="4500" dirty="0">
                <a:solidFill>
                  <a:srgbClr val="FFC000"/>
                </a:solidFill>
              </a:rPr>
              <a:t>bewegen (duur, tempo, ritme, groot, klein, …) (rt4)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BE" sz="3300" dirty="0">
                <a:solidFill>
                  <a:schemeClr val="accent6">
                    <a:lumMod val="50000"/>
                  </a:schemeClr>
                </a:solidFill>
              </a:rPr>
              <a:t>		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EBD3D00-12D4-497E-941E-F9E14AE3957C}"/>
              </a:ext>
            </a:extLst>
          </p:cNvPr>
          <p:cNvSpPr/>
          <p:nvPr/>
        </p:nvSpPr>
        <p:spPr>
          <a:xfrm>
            <a:off x="3429843" y="1891513"/>
            <a:ext cx="43204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zo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0FB9713D-223F-4846-8046-37D4EFB5757E}"/>
              </a:ext>
            </a:extLst>
          </p:cNvPr>
          <p:cNvSpPr/>
          <p:nvPr/>
        </p:nvSpPr>
        <p:spPr>
          <a:xfrm>
            <a:off x="3429843" y="2797489"/>
            <a:ext cx="43204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err="1">
                <a:solidFill>
                  <a:schemeClr val="tx1"/>
                </a:solidFill>
              </a:rPr>
              <a:t>lb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C4078E9-F92C-4252-AC59-8A9D08B6A3A0}"/>
              </a:ext>
            </a:extLst>
          </p:cNvPr>
          <p:cNvSpPr/>
          <p:nvPr/>
        </p:nvSpPr>
        <p:spPr>
          <a:xfrm>
            <a:off x="3429843" y="3772480"/>
            <a:ext cx="43204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err="1">
                <a:solidFill>
                  <a:schemeClr val="tx1"/>
                </a:solidFill>
              </a:rPr>
              <a:t>rt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B04E187B-B293-4E9E-971A-A74CEFD4DB95}"/>
              </a:ext>
            </a:extLst>
          </p:cNvPr>
          <p:cNvSpPr/>
          <p:nvPr/>
        </p:nvSpPr>
        <p:spPr>
          <a:xfrm>
            <a:off x="3431472" y="4936697"/>
            <a:ext cx="60995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err="1">
                <a:solidFill>
                  <a:schemeClr val="tx1"/>
                </a:solidFill>
              </a:rPr>
              <a:t>gm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E958B63-5EFD-44E1-9AB3-CF5F04E4B479}"/>
              </a:ext>
            </a:extLst>
          </p:cNvPr>
          <p:cNvSpPr/>
          <p:nvPr/>
        </p:nvSpPr>
        <p:spPr>
          <a:xfrm>
            <a:off x="3488700" y="6100914"/>
            <a:ext cx="55272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km</a:t>
            </a:r>
            <a:endParaRPr lang="nl-N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85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>
          <a:xfrm>
            <a:off x="1066800" y="529342"/>
            <a:ext cx="10058400" cy="5442480"/>
          </a:xfrm>
        </p:spPr>
        <p:txBody>
          <a:bodyPr rtlCol="0">
            <a:normAutofit fontScale="77500" lnSpcReduction="20000"/>
          </a:bodyPr>
          <a:lstStyle/>
          <a:p>
            <a:pPr rtl="0"/>
            <a:endParaRPr lang="nl-NL" dirty="0"/>
          </a:p>
          <a:p>
            <a:pPr rtl="0"/>
            <a:r>
              <a:rPr lang="nl-NL" sz="3800" dirty="0"/>
              <a:t>Deel 1: Vanaf 8u45 </a:t>
            </a:r>
          </a:p>
          <a:p>
            <a:pPr>
              <a:buFontTx/>
              <a:buChar char="-"/>
            </a:pPr>
            <a:r>
              <a:rPr lang="nl-NL" sz="4000" dirty="0"/>
              <a:t>Herhaling krachtlijnen van ZILL</a:t>
            </a:r>
          </a:p>
          <a:p>
            <a:pPr>
              <a:buFontTx/>
              <a:buChar char="-"/>
            </a:pPr>
            <a:r>
              <a:rPr lang="nl-NL" sz="4000" dirty="0"/>
              <a:t>Opdracht 1: Woordkaartjes persoonsgebonden ontwikkeling binnen ordeningskader</a:t>
            </a:r>
          </a:p>
          <a:p>
            <a:pPr>
              <a:buFontTx/>
              <a:buChar char="-"/>
            </a:pPr>
            <a:r>
              <a:rPr lang="nl-NL" sz="4000" b="1" u="sng" dirty="0"/>
              <a:t>Opdracht 2: Klaspraktijk: Op welke ontwikkelvelden – ontwikkelthema’s zetten jullie in?</a:t>
            </a:r>
          </a:p>
          <a:p>
            <a:pPr>
              <a:buFontTx/>
              <a:buChar char="-"/>
            </a:pPr>
            <a:r>
              <a:rPr lang="nl-NL" sz="4000" dirty="0"/>
              <a:t>Opdracht 3: Uitwerken van didactische arrangementen vanuit de doelen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6CEC434-A5D6-481D-BB4E-1649A0DB9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795" y="529342"/>
            <a:ext cx="12858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9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56EA911-FB85-4FF9-A4B3-644575426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676" y="463001"/>
            <a:ext cx="13197568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Opdracht 2:De klaspraktijk situeren in het ordeningskader</a:t>
            </a:r>
            <a:endParaRPr kumimoji="0" lang="nl-BE" altLang="nl-B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Context 1:</a:t>
            </a:r>
            <a:endParaRPr kumimoji="0" lang="nl-BE" altLang="nl-B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altLang="nl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Afbeelding 2">
            <a:extLst>
              <a:ext uri="{FF2B5EF4-FFF2-40B4-BE49-F238E27FC236}">
                <a16:creationId xmlns:a16="http://schemas.microsoft.com/office/drawing/2014/main" id="{AC2AD8DD-7D42-468B-97F1-AF5511B8D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577" y="993615"/>
            <a:ext cx="6942881" cy="515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8646E00C-B7E1-4085-AB67-1836EAD98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244" y="572946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A9EEB50-B318-4E0B-9B40-AF5974DC2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795" y="529342"/>
            <a:ext cx="12858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0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1847528" y="8880"/>
            <a:ext cx="4038600" cy="61180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nl-BE" sz="2000" b="1" dirty="0"/>
              <a:t>Oudste kleuters: BC ‘beroepen’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1026" name="Picture 2" descr="C:\Users\GEBRUI~1\AppData\Local\Temp\SNAGHTML2ff6a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1"/>
            <a:ext cx="1590268" cy="122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1314128" y="1055076"/>
            <a:ext cx="9144000" cy="6209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BE" dirty="0">
                <a:sym typeface="Wingdings" panose="05000000000000000000" pitchFamily="2" charset="2"/>
              </a:rPr>
              <a:t>-  bakker: verfijnen kleine motoriek     </a:t>
            </a:r>
            <a:r>
              <a:rPr lang="nl-BE" b="1" dirty="0">
                <a:solidFill>
                  <a:srgbClr val="FFC000"/>
                </a:solidFill>
                <a:sym typeface="Wingdings" panose="05000000000000000000" pitchFamily="2" charset="2"/>
              </a:rPr>
              <a:t>motorisch en zintuiglijke ontwikkeling  </a:t>
            </a:r>
            <a:r>
              <a:rPr lang="nl-BE" sz="1050" dirty="0">
                <a:solidFill>
                  <a:prstClr val="black"/>
                </a:solidFill>
                <a:sym typeface="Wingdings" panose="05000000000000000000" pitchFamily="2" charset="2"/>
              </a:rPr>
              <a:t>(ontwikkelveld)</a:t>
            </a:r>
          </a:p>
          <a:p>
            <a:endParaRPr lang="nl-BE" dirty="0">
              <a:sym typeface="Wingdings" panose="05000000000000000000" pitchFamily="2" charset="2"/>
            </a:endParaRPr>
          </a:p>
          <a:p>
            <a:r>
              <a:rPr lang="nl-BE" dirty="0">
                <a:sym typeface="Wingdings" panose="05000000000000000000" pitchFamily="2" charset="2"/>
              </a:rPr>
              <a:t>				 </a:t>
            </a:r>
            <a:r>
              <a:rPr lang="nl-BE" dirty="0">
                <a:solidFill>
                  <a:srgbClr val="FFC000"/>
                </a:solidFill>
                <a:sym typeface="Wingdings" panose="05000000000000000000" pitchFamily="2" charset="2"/>
              </a:rPr>
              <a:t>klein-motorisch bewegen </a:t>
            </a:r>
            <a:r>
              <a:rPr lang="nl-BE" sz="1050" dirty="0">
                <a:sym typeface="Wingdings" panose="05000000000000000000" pitchFamily="2" charset="2"/>
              </a:rPr>
              <a:t>(</a:t>
            </a:r>
            <a:r>
              <a:rPr lang="nl-BE" sz="1050" dirty="0">
                <a:solidFill>
                  <a:prstClr val="black"/>
                </a:solidFill>
                <a:sym typeface="Wingdings" panose="05000000000000000000" pitchFamily="2" charset="2"/>
              </a:rPr>
              <a:t>ontwikkel</a:t>
            </a:r>
            <a:r>
              <a:rPr lang="nl-BE" sz="1050" dirty="0">
                <a:sym typeface="Wingdings" panose="05000000000000000000" pitchFamily="2" charset="2"/>
              </a:rPr>
              <a:t>thema)</a:t>
            </a:r>
          </a:p>
          <a:p>
            <a:endParaRPr lang="nl-BE" sz="1050" dirty="0">
              <a:sym typeface="Wingdings" panose="05000000000000000000" pitchFamily="2" charset="2"/>
            </a:endParaRPr>
          </a:p>
          <a:p>
            <a:pPr marL="1085850" lvl="2" indent="-171450">
              <a:buFontTx/>
              <a:buChar char="-"/>
            </a:pPr>
            <a:r>
              <a:rPr lang="nl-BE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MZkm1 zelfredzaam zijn in het uitvoeren van manipulatieve handelingen in verschillende situaties, deze handelingen nauwkeurig, gedoseerd en ontspannen uitvoeren.</a:t>
            </a:r>
          </a:p>
          <a:p>
            <a:pPr marL="1085850" lvl="2" indent="-171450">
              <a:buFontTx/>
              <a:buChar char="-"/>
            </a:pPr>
            <a:r>
              <a:rPr lang="nl-BE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MZkm2 Functionele grepen gedifferentieerd gebruiken voor het hanteren van voorwerpen</a:t>
            </a:r>
          </a:p>
          <a:p>
            <a:pPr lvl="0"/>
            <a:r>
              <a:rPr lang="nl-BE" dirty="0">
                <a:sym typeface="Wingdings" panose="05000000000000000000" pitchFamily="2" charset="2"/>
              </a:rPr>
              <a:t>-  agent: uitbreiding woordenschat      </a:t>
            </a:r>
            <a:r>
              <a:rPr lang="nl-BE" b="1" dirty="0">
                <a:solidFill>
                  <a:srgbClr val="0070C0"/>
                </a:solidFill>
                <a:sym typeface="Wingdings" panose="05000000000000000000" pitchFamily="2" charset="2"/>
              </a:rPr>
              <a:t>taalontwikkeling</a:t>
            </a:r>
            <a:r>
              <a:rPr lang="nl-BE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nl-BE" sz="1050" dirty="0">
                <a:solidFill>
                  <a:prstClr val="black"/>
                </a:solidFill>
                <a:sym typeface="Wingdings" panose="05000000000000000000" pitchFamily="2" charset="2"/>
              </a:rPr>
              <a:t>(ontwikkelveld)</a:t>
            </a:r>
          </a:p>
          <a:p>
            <a:pPr marL="171450" indent="-171450">
              <a:buFontTx/>
              <a:buChar char="-"/>
            </a:pPr>
            <a:endParaRPr lang="nl-BE" sz="105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r>
              <a:rPr lang="nl-BE" dirty="0">
                <a:solidFill>
                  <a:srgbClr val="FF9900"/>
                </a:solidFill>
                <a:sym typeface="Wingdings" panose="05000000000000000000" pitchFamily="2" charset="2"/>
              </a:rPr>
              <a:t>				 </a:t>
            </a:r>
            <a:r>
              <a:rPr lang="nl-BE" dirty="0">
                <a:solidFill>
                  <a:srgbClr val="0070C0"/>
                </a:solidFill>
                <a:sym typeface="Wingdings" panose="05000000000000000000" pitchFamily="2" charset="2"/>
              </a:rPr>
              <a:t>mondeling taalvaardigheid Nederlands / 				taalbeschouwing Nederlands </a:t>
            </a:r>
            <a:r>
              <a:rPr lang="nl-BE" sz="1050" dirty="0">
                <a:sym typeface="Wingdings" panose="05000000000000000000" pitchFamily="2" charset="2"/>
              </a:rPr>
              <a:t>(</a:t>
            </a:r>
            <a:r>
              <a:rPr lang="nl-BE" sz="1050" dirty="0">
                <a:solidFill>
                  <a:prstClr val="black"/>
                </a:solidFill>
                <a:sym typeface="Wingdings" panose="05000000000000000000" pitchFamily="2" charset="2"/>
              </a:rPr>
              <a:t>ontwikkel</a:t>
            </a:r>
            <a:r>
              <a:rPr lang="nl-BE" sz="1050" dirty="0">
                <a:sym typeface="Wingdings" panose="05000000000000000000" pitchFamily="2" charset="2"/>
              </a:rPr>
              <a:t>thema)</a:t>
            </a:r>
          </a:p>
          <a:p>
            <a:r>
              <a:rPr lang="nl-BE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	- TOmn3: actief deelnemen aan een gesprek (in kleine kring of groep)</a:t>
            </a:r>
          </a:p>
          <a:p>
            <a:r>
              <a:rPr lang="nl-BE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	- TNtb2: nadenken over de belangrijkste aspecten van het taalsysteem. Daarbij taalbeschouwelijke    termen gebruiken: 	   betekenissen van woorden en woordgroepen</a:t>
            </a:r>
          </a:p>
          <a:p>
            <a:pPr marL="171450" indent="-171450">
              <a:buFontTx/>
              <a:buChar char="-"/>
            </a:pPr>
            <a:r>
              <a:rPr lang="nl-BE" dirty="0">
                <a:sym typeface="Wingdings" panose="05000000000000000000" pitchFamily="2" charset="2"/>
              </a:rPr>
              <a:t>tablet: woordenschat, mediagebruik </a:t>
            </a:r>
            <a:r>
              <a:rPr lang="nl-BE" b="1" dirty="0">
                <a:solidFill>
                  <a:srgbClr val="008000"/>
                </a:solidFill>
                <a:sym typeface="Wingdings" panose="05000000000000000000" pitchFamily="2" charset="2"/>
              </a:rPr>
              <a:t>mediakundige ontwikkeling </a:t>
            </a:r>
            <a:r>
              <a:rPr lang="nl-BE" sz="1050" dirty="0">
                <a:solidFill>
                  <a:prstClr val="black"/>
                </a:solidFill>
                <a:sym typeface="Wingdings" panose="05000000000000000000" pitchFamily="2" charset="2"/>
              </a:rPr>
              <a:t>(ontwikkelveld)</a:t>
            </a:r>
          </a:p>
          <a:p>
            <a:pPr marL="171450" indent="-171450">
              <a:buFontTx/>
              <a:buChar char="-"/>
            </a:pPr>
            <a:endParaRPr lang="nl-BE" sz="105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endParaRPr lang="nl-BE" sz="105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r>
              <a:rPr lang="nl-BE" dirty="0">
                <a:solidFill>
                  <a:srgbClr val="0070C0"/>
                </a:solidFill>
                <a:sym typeface="Wingdings" panose="05000000000000000000" pitchFamily="2" charset="2"/>
              </a:rPr>
              <a:t>				  </a:t>
            </a:r>
            <a:r>
              <a:rPr lang="nl-BE" dirty="0">
                <a:solidFill>
                  <a:srgbClr val="008000"/>
                </a:solidFill>
                <a:sym typeface="Wingdings" panose="05000000000000000000" pitchFamily="2" charset="2"/>
              </a:rPr>
              <a:t>mediavaardigheid</a:t>
            </a:r>
            <a:r>
              <a:rPr lang="nl-BE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nl-BE" sz="1050" dirty="0">
                <a:sym typeface="Wingdings" panose="05000000000000000000" pitchFamily="2" charset="2"/>
              </a:rPr>
              <a:t>(</a:t>
            </a:r>
            <a:r>
              <a:rPr lang="nl-BE" sz="1050" dirty="0">
                <a:solidFill>
                  <a:prstClr val="black"/>
                </a:solidFill>
                <a:sym typeface="Wingdings" panose="05000000000000000000" pitchFamily="2" charset="2"/>
              </a:rPr>
              <a:t>ontwikkel</a:t>
            </a:r>
            <a:r>
              <a:rPr lang="nl-BE" sz="1050" dirty="0">
                <a:sym typeface="Wingdings" panose="05000000000000000000" pitchFamily="2" charset="2"/>
              </a:rPr>
              <a:t>thema)</a:t>
            </a:r>
          </a:p>
          <a:p>
            <a:endParaRPr lang="nl-BE" sz="1050" dirty="0">
              <a:sym typeface="Wingdings" panose="05000000000000000000" pitchFamily="2" charset="2"/>
            </a:endParaRPr>
          </a:p>
          <a:p>
            <a:r>
              <a:rPr lang="nl-BE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	-MEva1: technische en instrumentele computervaardigheden ontwikkelen</a:t>
            </a:r>
          </a:p>
          <a:p>
            <a:pPr marL="171450" indent="-171450">
              <a:buFontTx/>
              <a:buChar char="-"/>
            </a:pPr>
            <a:r>
              <a:rPr lang="nl-BE" dirty="0">
                <a:sym typeface="Wingdings" panose="05000000000000000000" pitchFamily="2" charset="2"/>
              </a:rPr>
              <a:t>bezoek brandweer: inleven, gevoelens  </a:t>
            </a:r>
            <a:r>
              <a:rPr lang="nl-BE" b="1" dirty="0">
                <a:solidFill>
                  <a:srgbClr val="FF0000"/>
                </a:solidFill>
                <a:sym typeface="Wingdings" panose="05000000000000000000" pitchFamily="2" charset="2"/>
              </a:rPr>
              <a:t>socio-emotionele ontwikkeling </a:t>
            </a:r>
            <a:r>
              <a:rPr lang="nl-BE" sz="1050" dirty="0">
                <a:solidFill>
                  <a:prstClr val="black"/>
                </a:solidFill>
                <a:sym typeface="Wingdings" panose="05000000000000000000" pitchFamily="2" charset="2"/>
              </a:rPr>
              <a:t>(ontwikkelveld)</a:t>
            </a:r>
          </a:p>
          <a:p>
            <a:pPr lvl="0"/>
            <a:r>
              <a:rPr lang="nl-BE" dirty="0">
                <a:sym typeface="Wingdings" panose="05000000000000000000" pitchFamily="2" charset="2"/>
              </a:rPr>
              <a:t>				 </a:t>
            </a:r>
            <a:r>
              <a:rPr lang="nl-BE" dirty="0">
                <a:solidFill>
                  <a:srgbClr val="FF0000"/>
                </a:solidFill>
                <a:sym typeface="Wingdings" panose="05000000000000000000" pitchFamily="2" charset="2"/>
              </a:rPr>
              <a:t>inlevingsvermogen</a:t>
            </a:r>
            <a:r>
              <a:rPr lang="nl-BE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nl-BE" sz="1050" dirty="0">
                <a:solidFill>
                  <a:prstClr val="black"/>
                </a:solidFill>
                <a:sym typeface="Wingdings" panose="05000000000000000000" pitchFamily="2" charset="2"/>
              </a:rPr>
              <a:t>(ontwikkelthema)</a:t>
            </a:r>
          </a:p>
          <a:p>
            <a:pPr lvl="0"/>
            <a:r>
              <a:rPr lang="nl-BE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				- SEiv1: zich inleven in anderen, andere standpunten en situaties, </a:t>
            </a:r>
          </a:p>
          <a:p>
            <a:pPr lvl="0"/>
            <a:r>
              <a:rPr lang="nl-BE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				   zonder de eigen identiteit te verliezen</a:t>
            </a:r>
          </a:p>
          <a:p>
            <a:endParaRPr lang="nl-BE" dirty="0">
              <a:sym typeface="Wingdings" panose="05000000000000000000" pitchFamily="2" charset="2"/>
            </a:endParaRPr>
          </a:p>
        </p:txBody>
      </p:sp>
      <p:cxnSp>
        <p:nvCxnSpPr>
          <p:cNvPr id="6" name="Rechte verbindingslijn met pijl 5"/>
          <p:cNvCxnSpPr/>
          <p:nvPr/>
        </p:nvCxnSpPr>
        <p:spPr>
          <a:xfrm>
            <a:off x="6643829" y="1498991"/>
            <a:ext cx="0" cy="297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>
            <a:off x="6651807" y="3170273"/>
            <a:ext cx="0" cy="297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/>
          <p:nvPr/>
        </p:nvCxnSpPr>
        <p:spPr>
          <a:xfrm>
            <a:off x="6539668" y="4690764"/>
            <a:ext cx="0" cy="297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>
            <a:off x="6553056" y="5843524"/>
            <a:ext cx="0" cy="297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30944" y="45395"/>
            <a:ext cx="342860" cy="34286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13080" y="152783"/>
            <a:ext cx="329227" cy="3240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13891" y="731076"/>
            <a:ext cx="329927" cy="324000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0662" y="4690764"/>
            <a:ext cx="241614" cy="237274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42131" y="3170273"/>
            <a:ext cx="224291" cy="220730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46276" y="1688327"/>
            <a:ext cx="216000" cy="216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652881" y="841464"/>
            <a:ext cx="332947" cy="3296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43377" y="5882392"/>
            <a:ext cx="221796" cy="219600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7666CD43-412C-4FD9-A10F-A6236A8A74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795" y="529342"/>
            <a:ext cx="12858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5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F002C3-B6C1-4E49-93A1-8A0EED520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475544"/>
            <a:ext cx="10058402" cy="857956"/>
          </a:xfrm>
        </p:spPr>
        <p:txBody>
          <a:bodyPr>
            <a:normAutofit fontScale="90000"/>
          </a:bodyPr>
          <a:lstStyle/>
          <a:p>
            <a:r>
              <a:rPr lang="nl-BE" altLang="nl-BE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Context 2:</a:t>
            </a:r>
            <a:br>
              <a:rPr lang="nl-BE" altLang="nl-BE" dirty="0">
                <a:solidFill>
                  <a:schemeClr val="tx1"/>
                </a:solidFill>
                <a:ea typeface="Times New Roman" panose="02020603050405020304" pitchFamily="18" charset="0"/>
              </a:rPr>
            </a:b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AC30197-DBB5-4642-ABFB-47060FC55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835" y="801510"/>
            <a:ext cx="7491765" cy="565680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D77BF21-5B25-460E-A953-83655169F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795" y="529342"/>
            <a:ext cx="12858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1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EBRUI~1\AppData\Local\Temp\SNAGHTML33cf5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364735"/>
            <a:ext cx="2592288" cy="19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1847528" y="2204864"/>
            <a:ext cx="88204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>
                <a:latin typeface="Trebuchet MS" panose="020B0603020202020204" pitchFamily="34" charset="0"/>
              </a:rPr>
              <a:t>inhouden meten, vergelijken, ordenen</a:t>
            </a:r>
            <a:r>
              <a:rPr lang="nl-BE" dirty="0">
                <a:latin typeface="Trebuchet MS" panose="020B0603020202020204" pitchFamily="34" charset="0"/>
                <a:sym typeface="Wingdings" panose="05000000000000000000" pitchFamily="2" charset="2"/>
              </a:rPr>
              <a:t> </a:t>
            </a:r>
            <a:r>
              <a:rPr lang="nl-BE" b="1" dirty="0">
                <a:solidFill>
                  <a:srgbClr val="990599"/>
                </a:solidFill>
                <a:latin typeface="Trebuchet MS" panose="020B0603020202020204" pitchFamily="34" charset="0"/>
              </a:rPr>
              <a:t>ontwikkeling van wiskundig denken </a:t>
            </a:r>
            <a:r>
              <a:rPr lang="nl-BE" dirty="0">
                <a:latin typeface="Trebuchet MS" panose="020B0603020202020204" pitchFamily="34" charset="0"/>
              </a:rPr>
              <a:t>				      </a:t>
            </a:r>
          </a:p>
          <a:p>
            <a:r>
              <a:rPr lang="nl-BE" dirty="0">
                <a:latin typeface="Trebuchet MS" panose="020B0603020202020204" pitchFamily="34" charset="0"/>
              </a:rPr>
              <a:t>				          </a:t>
            </a:r>
            <a:r>
              <a:rPr lang="nl-BE" dirty="0">
                <a:solidFill>
                  <a:srgbClr val="990599"/>
                </a:solidFill>
                <a:latin typeface="Trebuchet MS" panose="020B0603020202020204" pitchFamily="34" charset="0"/>
              </a:rPr>
              <a:t>meten en metend rekenen </a:t>
            </a:r>
          </a:p>
          <a:p>
            <a:r>
              <a:rPr lang="nl-BE" dirty="0">
                <a:solidFill>
                  <a:srgbClr val="990599"/>
                </a:solidFill>
                <a:latin typeface="Trebuchet MS" panose="020B0603020202020204" pitchFamily="34" charset="0"/>
              </a:rPr>
              <a:t>			</a:t>
            </a:r>
            <a:r>
              <a:rPr lang="nl-BE" b="1" dirty="0">
                <a:solidFill>
                  <a:srgbClr val="FF0000"/>
                </a:solidFill>
                <a:latin typeface="Trebuchet MS" panose="020B0603020202020204" pitchFamily="34" charset="0"/>
              </a:rPr>
              <a:t>WDmm1 vergelijken, ordenen zonder maateenheden</a:t>
            </a:r>
          </a:p>
          <a:p>
            <a:endParaRPr lang="nl-BE" b="1" dirty="0">
              <a:solidFill>
                <a:srgbClr val="990599"/>
              </a:solidFill>
              <a:latin typeface="Trebuchet MS" panose="020B0603020202020204" pitchFamily="34" charset="0"/>
            </a:endParaRPr>
          </a:p>
          <a:p>
            <a:r>
              <a:rPr lang="nl-BE" dirty="0">
                <a:latin typeface="Trebuchet MS" panose="020B0603020202020204" pitchFamily="34" charset="0"/>
              </a:rPr>
              <a:t>werkwijze zelf kiezen 	               </a:t>
            </a:r>
            <a:r>
              <a:rPr lang="nl-BE" dirty="0">
                <a:latin typeface="Trebuchet MS" panose="020B0603020202020204" pitchFamily="34" charset="0"/>
                <a:sym typeface="Wingdings" panose="05000000000000000000" pitchFamily="2" charset="2"/>
              </a:rPr>
              <a:t> </a:t>
            </a:r>
            <a:r>
              <a:rPr lang="nl-BE" b="1" dirty="0">
                <a:solidFill>
                  <a:srgbClr val="FFC000"/>
                </a:solidFill>
                <a:latin typeface="Trebuchet MS" panose="020B0603020202020204" pitchFamily="34" charset="0"/>
              </a:rPr>
              <a:t>ontwikkeling van initiatief en 						      verantwoordelijkheid </a:t>
            </a:r>
          </a:p>
          <a:p>
            <a:endParaRPr lang="nl-BE" b="1" dirty="0">
              <a:solidFill>
                <a:srgbClr val="FFC000"/>
              </a:solidFill>
              <a:latin typeface="Trebuchet MS" panose="020B0603020202020204" pitchFamily="34" charset="0"/>
            </a:endParaRPr>
          </a:p>
          <a:p>
            <a:r>
              <a:rPr lang="nl-BE" b="1" dirty="0">
                <a:latin typeface="Trebuchet MS" panose="020B0603020202020204" pitchFamily="34" charset="0"/>
              </a:rPr>
              <a:t>				        </a:t>
            </a:r>
            <a:r>
              <a:rPr lang="nl-BE" b="1" dirty="0">
                <a:solidFill>
                  <a:srgbClr val="FFC000"/>
                </a:solidFill>
                <a:latin typeface="Trebuchet MS" panose="020B0603020202020204" pitchFamily="34" charset="0"/>
              </a:rPr>
              <a:t>zelfregulerend vermogen  </a:t>
            </a:r>
          </a:p>
          <a:p>
            <a:r>
              <a:rPr lang="nl-BE" b="1" dirty="0">
                <a:solidFill>
                  <a:srgbClr val="FFC000"/>
                </a:solidFill>
                <a:latin typeface="Trebuchet MS" panose="020B0603020202020204" pitchFamily="34" charset="0"/>
              </a:rPr>
              <a:t>			</a:t>
            </a:r>
            <a:r>
              <a:rPr lang="nl-BE" b="1" dirty="0">
                <a:solidFill>
                  <a:srgbClr val="FF0000"/>
                </a:solidFill>
                <a:latin typeface="Trebuchet MS" panose="020B0603020202020204" pitchFamily="34" charset="0"/>
              </a:rPr>
              <a:t>IVzv1 keuzes maken</a:t>
            </a:r>
          </a:p>
          <a:p>
            <a:endParaRPr lang="nl-BE" dirty="0">
              <a:solidFill>
                <a:srgbClr val="FFC000"/>
              </a:solidFill>
              <a:latin typeface="Trebuchet MS" panose="020B0603020202020204" pitchFamily="34" charset="0"/>
            </a:endParaRPr>
          </a:p>
          <a:p>
            <a:r>
              <a:rPr lang="nl-BE" dirty="0">
                <a:latin typeface="Trebuchet MS" panose="020B0603020202020204" pitchFamily="34" charset="0"/>
                <a:sym typeface="Wingdings" panose="05000000000000000000" pitchFamily="2" charset="2"/>
              </a:rPr>
              <a:t>			               </a:t>
            </a:r>
            <a:endParaRPr lang="nl-BE" dirty="0">
              <a:solidFill>
                <a:srgbClr val="FFC000"/>
              </a:solidFill>
              <a:latin typeface="Trebuchet MS" panose="020B0603020202020204" pitchFamily="34" charset="0"/>
            </a:endParaRPr>
          </a:p>
          <a:p>
            <a:r>
              <a:rPr lang="nl-BE" dirty="0">
                <a:latin typeface="Trebuchet MS" panose="020B0603020202020204" pitchFamily="34" charset="0"/>
              </a:rPr>
              <a:t>verslag uitbrengen over bevindingen   </a:t>
            </a:r>
            <a:r>
              <a:rPr lang="nl-BE" dirty="0">
                <a:latin typeface="Trebuchet MS" panose="020B0603020202020204" pitchFamily="34" charset="0"/>
                <a:sym typeface="Wingdings" panose="05000000000000000000" pitchFamily="2" charset="2"/>
              </a:rPr>
              <a:t> </a:t>
            </a:r>
            <a:r>
              <a:rPr lang="nl-BE" b="1" dirty="0">
                <a:solidFill>
                  <a:srgbClr val="0070C0"/>
                </a:solidFill>
                <a:latin typeface="Trebuchet MS" panose="020B0603020202020204" pitchFamily="34" charset="0"/>
              </a:rPr>
              <a:t>taalontwikkeling</a:t>
            </a:r>
          </a:p>
          <a:p>
            <a:endParaRPr lang="nl-BE" dirty="0">
              <a:latin typeface="Trebuchet MS" panose="020B0603020202020204" pitchFamily="34" charset="0"/>
            </a:endParaRPr>
          </a:p>
          <a:p>
            <a:r>
              <a:rPr lang="nl-BE" dirty="0">
                <a:latin typeface="Trebuchet MS" panose="020B0603020202020204" pitchFamily="34" charset="0"/>
              </a:rPr>
              <a:t>				   </a:t>
            </a:r>
            <a:r>
              <a:rPr lang="nl-BE" dirty="0">
                <a:solidFill>
                  <a:srgbClr val="0070C0"/>
                </a:solidFill>
                <a:latin typeface="Trebuchet MS" panose="020B0603020202020204" pitchFamily="34" charset="0"/>
              </a:rPr>
              <a:t>mondelinge taalvaardigheid Nederlands</a:t>
            </a:r>
          </a:p>
          <a:p>
            <a:r>
              <a:rPr lang="nl-BE" dirty="0">
                <a:solidFill>
                  <a:srgbClr val="0070C0"/>
                </a:solidFill>
                <a:latin typeface="Trebuchet MS" panose="020B0603020202020204" pitchFamily="34" charset="0"/>
              </a:rPr>
              <a:t>			</a:t>
            </a:r>
            <a:r>
              <a:rPr lang="nl-BE" b="1" dirty="0">
                <a:solidFill>
                  <a:srgbClr val="FF0000"/>
                </a:solidFill>
                <a:latin typeface="Trebuchet MS" panose="020B0603020202020204" pitchFamily="34" charset="0"/>
              </a:rPr>
              <a:t>TOmn2: een mondelinge boodschap overbrengen 					(informatie overzichtelijk weergeven)</a:t>
            </a:r>
          </a:p>
        </p:txBody>
      </p:sp>
      <p:cxnSp>
        <p:nvCxnSpPr>
          <p:cNvPr id="9" name="Rechte verbindingslijn met pijl 8"/>
          <p:cNvCxnSpPr/>
          <p:nvPr/>
        </p:nvCxnSpPr>
        <p:spPr>
          <a:xfrm>
            <a:off x="7176120" y="2492896"/>
            <a:ext cx="0" cy="297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>
            <a:off x="7149929" y="4149080"/>
            <a:ext cx="0" cy="297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>
            <a:off x="7149929" y="5838800"/>
            <a:ext cx="0" cy="297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DC10DEF1-AEE0-48CD-97D2-92FB3E776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795" y="529342"/>
            <a:ext cx="12858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9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>
          <a:xfrm>
            <a:off x="1066800" y="529342"/>
            <a:ext cx="10058400" cy="5442480"/>
          </a:xfrm>
        </p:spPr>
        <p:txBody>
          <a:bodyPr rtlCol="0">
            <a:normAutofit fontScale="77500" lnSpcReduction="20000"/>
          </a:bodyPr>
          <a:lstStyle/>
          <a:p>
            <a:pPr rtl="0"/>
            <a:endParaRPr lang="nl-NL" dirty="0"/>
          </a:p>
          <a:p>
            <a:pPr rtl="0"/>
            <a:r>
              <a:rPr lang="nl-NL" sz="3800" dirty="0"/>
              <a:t>Deel 1: Vanaf 8u45 </a:t>
            </a:r>
          </a:p>
          <a:p>
            <a:pPr>
              <a:buFontTx/>
              <a:buChar char="-"/>
            </a:pPr>
            <a:r>
              <a:rPr lang="nl-NL" sz="4000" dirty="0"/>
              <a:t>Herhaling krachtlijnen van ZILL</a:t>
            </a:r>
          </a:p>
          <a:p>
            <a:pPr>
              <a:buFontTx/>
              <a:buChar char="-"/>
            </a:pPr>
            <a:r>
              <a:rPr lang="nl-NL" sz="4000" dirty="0"/>
              <a:t>Opdracht 1: Woordkaartjes persoonsgebonden ontwikkeling binnen ordeningskader</a:t>
            </a:r>
          </a:p>
          <a:p>
            <a:pPr>
              <a:buFontTx/>
              <a:buChar char="-"/>
            </a:pPr>
            <a:r>
              <a:rPr lang="nl-NL" sz="4000" dirty="0"/>
              <a:t>Opdracht 2: Klaspraktijk: Op welke ontwikkelvelden – ontwikkelthema’s zetten jullie in?</a:t>
            </a:r>
          </a:p>
          <a:p>
            <a:pPr>
              <a:buFontTx/>
              <a:buChar char="-"/>
            </a:pPr>
            <a:r>
              <a:rPr lang="nl-NL" sz="4000" b="1" u="sng" dirty="0"/>
              <a:t>Opdracht 3: Uitwerken van didactische arrangementen vanuit de doelen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6CEC434-A5D6-481D-BB4E-1649A0DB9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795" y="529342"/>
            <a:ext cx="12858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3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6C6A3-385C-4B2E-B0E1-A9F342C39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1477" y="409223"/>
            <a:ext cx="6858002" cy="996244"/>
          </a:xfrm>
        </p:spPr>
        <p:txBody>
          <a:bodyPr/>
          <a:lstStyle/>
          <a:p>
            <a:r>
              <a:rPr lang="nl-BE" dirty="0"/>
              <a:t>Doelen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C9AC968-3713-4371-8590-EE6EE815DD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1477" y="1525586"/>
            <a:ext cx="7757055" cy="3677356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nl-BE" b="1" dirty="0"/>
              <a:t> Kennismaken</a:t>
            </a:r>
            <a:r>
              <a:rPr lang="nl-BE" dirty="0"/>
              <a:t> met het </a:t>
            </a:r>
            <a:r>
              <a:rPr lang="nl-BE" b="1" dirty="0"/>
              <a:t>ordeningskader</a:t>
            </a:r>
            <a:r>
              <a:rPr lang="nl-BE" dirty="0"/>
              <a:t>;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nl-BE" dirty="0"/>
              <a:t>    persoons- en cultuurgebonden  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nl-BE" dirty="0"/>
              <a:t>    ontwikkelvelden en </a:t>
            </a:r>
            <a:r>
              <a:rPr lang="nl-B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ontwikkelthema’s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ct val="100000"/>
            </a:pPr>
            <a:endParaRPr lang="nl-B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dirty="0"/>
              <a:t>Via </a:t>
            </a:r>
            <a:r>
              <a:rPr lang="nl-BE" b="1" dirty="0"/>
              <a:t>speelse opdrachten</a:t>
            </a:r>
            <a:r>
              <a:rPr lang="nl-BE" dirty="0"/>
              <a:t> de ontwikkelvelden en ontwikkelthema’s </a:t>
            </a:r>
            <a:r>
              <a:rPr lang="nl-BE" b="1" dirty="0"/>
              <a:t>oefenen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B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Vanuit </a:t>
            </a:r>
            <a:r>
              <a:rPr lang="nl-BE" b="1" dirty="0"/>
              <a:t>eigen bril</a:t>
            </a:r>
            <a:r>
              <a:rPr lang="nl-BE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nl-B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kijken naar de </a:t>
            </a:r>
            <a:r>
              <a:rPr lang="nl-BE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inhoud</a:t>
            </a:r>
            <a:r>
              <a:rPr lang="nl-B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en de </a:t>
            </a:r>
            <a:r>
              <a:rPr lang="nl-BE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betekenis</a:t>
            </a:r>
            <a:r>
              <a:rPr lang="nl-B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van de </a:t>
            </a:r>
            <a:r>
              <a:rPr lang="nl-BE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ontwikkelvelden</a:t>
            </a:r>
            <a:r>
              <a:rPr lang="nl-B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en de </a:t>
            </a:r>
            <a:r>
              <a:rPr lang="nl-BE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ontwikkelthema’s</a:t>
            </a:r>
            <a:r>
              <a:rPr lang="nl-B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en linken aan </a:t>
            </a:r>
            <a:r>
              <a:rPr lang="nl-BE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generieke doelen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BE" b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Vanuit </a:t>
            </a:r>
            <a:r>
              <a:rPr lang="nl-BE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een focus</a:t>
            </a:r>
            <a:r>
              <a:rPr lang="nl-B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en </a:t>
            </a:r>
            <a:r>
              <a:rPr lang="nl-BE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generieke doelen </a:t>
            </a:r>
            <a:r>
              <a:rPr lang="nl-B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een </a:t>
            </a:r>
            <a:r>
              <a:rPr lang="nl-BE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eenvoudig didactisch onderwijsarrangement </a:t>
            </a:r>
            <a:r>
              <a:rPr lang="nl-B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kunnen </a:t>
            </a:r>
            <a:r>
              <a:rPr lang="nl-BE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opstellen</a:t>
            </a:r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EDC4931-A845-43C3-960D-8EF812398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795" y="529342"/>
            <a:ext cx="12858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2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E283D8-6A7F-458E-B243-9527A355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Opdracht 3</a:t>
            </a:r>
            <a:br>
              <a:rPr lang="nl-BE" dirty="0"/>
            </a:br>
            <a:r>
              <a:rPr lang="nl-BE" dirty="0"/>
              <a:t>Uitwerken van een eenvoudig didactisch arrangement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BDA2E51-A934-4D65-98E0-32D5886CA1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65212" y="1524000"/>
            <a:ext cx="9185099" cy="207715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597B14A-E054-400F-AFF3-A9CC963BA7A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5212" y="3757612"/>
            <a:ext cx="9185099" cy="189812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AF9815D-FCAB-4141-A810-374D065DF4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795" y="529342"/>
            <a:ext cx="12858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9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ep 44"/>
          <p:cNvGrpSpPr/>
          <p:nvPr/>
        </p:nvGrpSpPr>
        <p:grpSpPr>
          <a:xfrm>
            <a:off x="201239" y="66561"/>
            <a:ext cx="3463214" cy="5177099"/>
            <a:chOff x="231829" y="251493"/>
            <a:chExt cx="3463214" cy="5177099"/>
          </a:xfrm>
        </p:grpSpPr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204" y="2322785"/>
              <a:ext cx="3095839" cy="3105807"/>
            </a:xfrm>
            <a:prstGeom prst="rect">
              <a:avLst/>
            </a:prstGeom>
          </p:spPr>
        </p:pic>
        <p:sp>
          <p:nvSpPr>
            <p:cNvPr id="3" name="Tekstvak 1"/>
            <p:cNvSpPr txBox="1"/>
            <p:nvPr/>
          </p:nvSpPr>
          <p:spPr>
            <a:xfrm>
              <a:off x="231829" y="251493"/>
              <a:ext cx="1877473" cy="881040"/>
            </a:xfrm>
            <a:prstGeom prst="rect">
              <a:avLst/>
            </a:prstGeom>
            <a:solidFill>
              <a:srgbClr val="116CA8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ct val="0"/>
                </a:spcAft>
              </a:pPr>
              <a:r>
                <a:rPr lang="nl-BE" sz="1600">
                  <a:solidFill>
                    <a:srgbClr val="FFFFFF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FOCUS BEPALEN</a:t>
              </a:r>
              <a:endParaRPr lang="nl-BE" sz="160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0" name="Rechte verbindingslijn met pijl 39"/>
          <p:cNvCxnSpPr/>
          <p:nvPr/>
        </p:nvCxnSpPr>
        <p:spPr>
          <a:xfrm flipV="1">
            <a:off x="1612565" y="3657820"/>
            <a:ext cx="10048604" cy="47638"/>
          </a:xfrm>
          <a:prstGeom prst="straightConnector1">
            <a:avLst/>
          </a:prstGeom>
          <a:noFill/>
          <a:ln w="209550" cap="flat" cmpd="sng" algn="ctr">
            <a:solidFill>
              <a:srgbClr val="CC0066">
                <a:alpha val="70980"/>
              </a:srgbClr>
            </a:solidFill>
            <a:prstDash val="solid"/>
            <a:miter lim="800000"/>
            <a:tailEnd type="arrow" w="med" len="sm"/>
          </a:ln>
        </p:spPr>
      </p:cxnSp>
      <p:grpSp>
        <p:nvGrpSpPr>
          <p:cNvPr id="33" name="Groep 32"/>
          <p:cNvGrpSpPr/>
          <p:nvPr/>
        </p:nvGrpSpPr>
        <p:grpSpPr>
          <a:xfrm>
            <a:off x="4090365" y="66561"/>
            <a:ext cx="1877156" cy="6023433"/>
            <a:chOff x="4090365" y="254077"/>
            <a:chExt cx="1877156" cy="6023433"/>
          </a:xfrm>
        </p:grpSpPr>
        <p:sp>
          <p:nvSpPr>
            <p:cNvPr id="5" name="Tekstvak 3"/>
            <p:cNvSpPr txBox="1"/>
            <p:nvPr/>
          </p:nvSpPr>
          <p:spPr>
            <a:xfrm>
              <a:off x="4090365" y="254077"/>
              <a:ext cx="1877156" cy="881040"/>
            </a:xfrm>
            <a:prstGeom prst="rect">
              <a:avLst/>
            </a:prstGeom>
            <a:solidFill>
              <a:srgbClr val="217EB2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ct val="0"/>
                </a:spcAft>
              </a:pPr>
              <a:r>
                <a:rPr lang="nl-BE" sz="1600">
                  <a:solidFill>
                    <a:srgbClr val="FFFFFF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ONDERWIJS-</a:t>
              </a:r>
              <a:endParaRPr lang="nl-BE" sz="160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ct val="0"/>
                </a:spcAft>
              </a:pPr>
              <a:r>
                <a:rPr lang="nl-BE" sz="1600">
                  <a:solidFill>
                    <a:srgbClr val="FFFFFF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ARRANGEMENT UITWERKEN</a:t>
              </a:r>
              <a:endParaRPr lang="nl-BE" sz="160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9" name="Afbeelding 28"/>
            <p:cNvPicPr>
              <a:picLocks noChangeAspect="1"/>
            </p:cNvPicPr>
            <p:nvPr/>
          </p:nvPicPr>
          <p:blipFill>
            <a:blip r:embed="rId3"/>
            <a:srcRect l="1" r="784"/>
            <a:stretch>
              <a:fillRect/>
            </a:stretch>
          </p:blipFill>
          <p:spPr>
            <a:xfrm>
              <a:off x="4090730" y="1196771"/>
              <a:ext cx="1872699" cy="5080739"/>
            </a:xfrm>
            <a:prstGeom prst="rect">
              <a:avLst/>
            </a:prstGeom>
          </p:spPr>
        </p:pic>
      </p:grpSp>
      <p:grpSp>
        <p:nvGrpSpPr>
          <p:cNvPr id="34" name="Groep 33"/>
          <p:cNvGrpSpPr/>
          <p:nvPr/>
        </p:nvGrpSpPr>
        <p:grpSpPr>
          <a:xfrm>
            <a:off x="6052766" y="66561"/>
            <a:ext cx="1878544" cy="6023434"/>
            <a:chOff x="6033606" y="254077"/>
            <a:chExt cx="1878544" cy="6023434"/>
          </a:xfrm>
        </p:grpSpPr>
        <p:sp>
          <p:nvSpPr>
            <p:cNvPr id="6" name="Tekstvak 4"/>
            <p:cNvSpPr txBox="1"/>
            <p:nvPr/>
          </p:nvSpPr>
          <p:spPr>
            <a:xfrm>
              <a:off x="6033606" y="254077"/>
              <a:ext cx="1877156" cy="881040"/>
            </a:xfrm>
            <a:prstGeom prst="rect">
              <a:avLst/>
            </a:prstGeom>
            <a:solidFill>
              <a:srgbClr val="217EB2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ct val="0"/>
                </a:spcAft>
              </a:pPr>
              <a:r>
                <a:rPr lang="nl-BE" sz="1600">
                  <a:solidFill>
                    <a:srgbClr val="FFFFFF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ONDERWIJS-ARRANGEMENT UITVOEREN</a:t>
              </a:r>
              <a:endParaRPr lang="nl-BE" sz="160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0" name="Afbeelding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36550" y="1196771"/>
              <a:ext cx="1875600" cy="5080740"/>
            </a:xfrm>
            <a:prstGeom prst="rect">
              <a:avLst/>
            </a:prstGeom>
          </p:spPr>
        </p:pic>
      </p:grpSp>
      <p:sp>
        <p:nvSpPr>
          <p:cNvPr id="50" name="Tekstvak 3"/>
          <p:cNvSpPr txBox="1"/>
          <p:nvPr/>
        </p:nvSpPr>
        <p:spPr>
          <a:xfrm>
            <a:off x="2147167" y="6153992"/>
            <a:ext cx="3819988" cy="62541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ct val="0"/>
              </a:spcAft>
            </a:pPr>
            <a:r>
              <a:rPr lang="nl-BE" sz="1400">
                <a:solidFill>
                  <a:srgbClr val="FFFFFF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Voorbereidingsfase</a:t>
            </a:r>
            <a:endParaRPr lang="nl-BE" sz="140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kstvak 4"/>
          <p:cNvSpPr txBox="1"/>
          <p:nvPr/>
        </p:nvSpPr>
        <p:spPr>
          <a:xfrm>
            <a:off x="6046301" y="6153992"/>
            <a:ext cx="1885348" cy="62541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ct val="0"/>
              </a:spcAft>
            </a:pPr>
            <a:r>
              <a:rPr lang="nl-BE" sz="1400">
                <a:solidFill>
                  <a:srgbClr val="FFFFFF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Uitvoeringsfase</a:t>
            </a:r>
            <a:endParaRPr lang="nl-BE" sz="140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ekstvak 5"/>
          <p:cNvSpPr txBox="1"/>
          <p:nvPr/>
        </p:nvSpPr>
        <p:spPr>
          <a:xfrm>
            <a:off x="7968567" y="6153992"/>
            <a:ext cx="3858094" cy="62541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ct val="0"/>
              </a:spcAft>
            </a:pPr>
            <a:r>
              <a:rPr lang="nl-BE" sz="1400">
                <a:solidFill>
                  <a:srgbClr val="FFFFFF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Evaluatiefase</a:t>
            </a:r>
            <a:endParaRPr lang="nl-BE" sz="140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Tekstvak 2"/>
          <p:cNvSpPr txBox="1"/>
          <p:nvPr/>
        </p:nvSpPr>
        <p:spPr>
          <a:xfrm>
            <a:off x="160916" y="6153992"/>
            <a:ext cx="1900473" cy="28840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ct val="0"/>
              </a:spcAft>
            </a:pPr>
            <a:r>
              <a:rPr lang="nl-BE" sz="1400">
                <a:solidFill>
                  <a:srgbClr val="FFFFFF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Beginsituatie </a:t>
            </a:r>
            <a:endParaRPr lang="nl-BE" sz="140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kstvak 2"/>
          <p:cNvSpPr txBox="1"/>
          <p:nvPr/>
        </p:nvSpPr>
        <p:spPr>
          <a:xfrm>
            <a:off x="167914" y="6488416"/>
            <a:ext cx="1900473" cy="28840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ct val="0"/>
              </a:spcAft>
            </a:pPr>
            <a:r>
              <a:rPr lang="nl-BE" sz="1400">
                <a:solidFill>
                  <a:srgbClr val="FFFFFF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Doelenfase </a:t>
            </a:r>
            <a:endParaRPr lang="nl-BE" sz="140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ep 1"/>
          <p:cNvGrpSpPr/>
          <p:nvPr/>
        </p:nvGrpSpPr>
        <p:grpSpPr>
          <a:xfrm>
            <a:off x="30707" y="794993"/>
            <a:ext cx="1433244" cy="5385675"/>
            <a:chOff x="10726145" y="794993"/>
            <a:chExt cx="1433244" cy="5385675"/>
          </a:xfrm>
        </p:grpSpPr>
        <p:sp>
          <p:nvSpPr>
            <p:cNvPr id="54" name="Tekstvak 53"/>
            <p:cNvSpPr txBox="1"/>
            <p:nvPr/>
          </p:nvSpPr>
          <p:spPr>
            <a:xfrm>
              <a:off x="10726145" y="794993"/>
              <a:ext cx="1155843" cy="52322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isometricOffAxis1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800" b="1">
                  <a:solidFill>
                    <a:srgbClr val="0070C0"/>
                  </a:solidFill>
                </a:rPr>
                <a:t>BaO  </a:t>
              </a:r>
            </a:p>
          </p:txBody>
        </p:sp>
        <p:sp>
          <p:nvSpPr>
            <p:cNvPr id="55" name="Tekstvak 54"/>
            <p:cNvSpPr txBox="1"/>
            <p:nvPr/>
          </p:nvSpPr>
          <p:spPr>
            <a:xfrm>
              <a:off x="10726145" y="5657448"/>
              <a:ext cx="1433244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isometricOffAxis1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800" b="1">
                  <a:solidFill>
                    <a:schemeClr val="accent6">
                      <a:lumMod val="75000"/>
                    </a:schemeClr>
                  </a:solidFill>
                </a:rPr>
                <a:t>BuBaO</a:t>
              </a:r>
            </a:p>
          </p:txBody>
        </p:sp>
      </p:grpSp>
      <p:grpSp>
        <p:nvGrpSpPr>
          <p:cNvPr id="20" name="Groep 19"/>
          <p:cNvGrpSpPr/>
          <p:nvPr/>
        </p:nvGrpSpPr>
        <p:grpSpPr>
          <a:xfrm>
            <a:off x="201239" y="66561"/>
            <a:ext cx="3819233" cy="5414537"/>
            <a:chOff x="201239" y="66561"/>
            <a:chExt cx="3819233" cy="5414537"/>
          </a:xfrm>
        </p:grpSpPr>
        <p:grpSp>
          <p:nvGrpSpPr>
            <p:cNvPr id="47" name="Groep 46"/>
            <p:cNvGrpSpPr/>
            <p:nvPr/>
          </p:nvGrpSpPr>
          <p:grpSpPr>
            <a:xfrm>
              <a:off x="465731" y="66561"/>
              <a:ext cx="3554741" cy="5220095"/>
              <a:chOff x="467890" y="251493"/>
              <a:chExt cx="3554741" cy="5220095"/>
            </a:xfrm>
          </p:grpSpPr>
          <p:sp>
            <p:nvSpPr>
              <p:cNvPr id="4" name="Tekstvak 2"/>
              <p:cNvSpPr txBox="1"/>
              <p:nvPr/>
            </p:nvSpPr>
            <p:spPr>
              <a:xfrm>
                <a:off x="2145475" y="251493"/>
                <a:ext cx="1877156" cy="881040"/>
              </a:xfrm>
              <a:prstGeom prst="rect">
                <a:avLst/>
              </a:prstGeom>
              <a:solidFill>
                <a:srgbClr val="116CA8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ct val="0"/>
                  </a:spcAft>
                </a:pPr>
                <a:r>
                  <a:rPr lang="nl-BE" sz="1600">
                    <a:solidFill>
                      <a:srgbClr val="FFFFFF"/>
                    </a:solidFill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ERVARINGSKANSEN INSCHATTEN</a:t>
                </a:r>
                <a:endParaRPr lang="nl-BE" sz="160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6" name="Tijdelijke aanduiding voor inhoud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890" y="2221154"/>
                <a:ext cx="3240000" cy="3250434"/>
              </a:xfrm>
              <a:prstGeom prst="rect">
                <a:avLst/>
              </a:prstGeom>
            </p:spPr>
          </p:pic>
        </p:grpSp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39" y="1667966"/>
              <a:ext cx="900000" cy="900000"/>
            </a:xfrm>
            <a:prstGeom prst="rect">
              <a:avLst/>
            </a:prstGeom>
          </p:spPr>
        </p:pic>
        <p:pic>
          <p:nvPicPr>
            <p:cNvPr id="17" name="Afbeelding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7549" y="1701900"/>
              <a:ext cx="900000" cy="520231"/>
            </a:xfrm>
            <a:prstGeom prst="rect">
              <a:avLst/>
            </a:prstGeom>
          </p:spPr>
        </p:pic>
        <p:pic>
          <p:nvPicPr>
            <p:cNvPr id="18" name="Afbeelding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5535" y="4519726"/>
              <a:ext cx="720000" cy="952326"/>
            </a:xfrm>
            <a:prstGeom prst="rect">
              <a:avLst/>
            </a:prstGeom>
          </p:spPr>
        </p:pic>
        <p:pic>
          <p:nvPicPr>
            <p:cNvPr id="19" name="Afbeelding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239" y="4819741"/>
              <a:ext cx="720000" cy="661357"/>
            </a:xfrm>
            <a:prstGeom prst="rect">
              <a:avLst/>
            </a:prstGeom>
          </p:spPr>
        </p:pic>
      </p:grpSp>
      <p:grpSp>
        <p:nvGrpSpPr>
          <p:cNvPr id="56" name="Groep 55"/>
          <p:cNvGrpSpPr/>
          <p:nvPr/>
        </p:nvGrpSpPr>
        <p:grpSpPr>
          <a:xfrm>
            <a:off x="9951060" y="66561"/>
            <a:ext cx="1877156" cy="6026017"/>
            <a:chOff x="9951060" y="66561"/>
            <a:chExt cx="1877156" cy="6026017"/>
          </a:xfrm>
        </p:grpSpPr>
        <p:grpSp>
          <p:nvGrpSpPr>
            <p:cNvPr id="36" name="Groep 35"/>
            <p:cNvGrpSpPr/>
            <p:nvPr/>
          </p:nvGrpSpPr>
          <p:grpSpPr>
            <a:xfrm>
              <a:off x="9951060" y="66561"/>
              <a:ext cx="1877156" cy="6026017"/>
              <a:chOff x="9921534" y="251493"/>
              <a:chExt cx="1877156" cy="6458780"/>
            </a:xfrm>
          </p:grpSpPr>
          <p:sp>
            <p:nvSpPr>
              <p:cNvPr id="8" name="Tekstvak 6"/>
              <p:cNvSpPr txBox="1"/>
              <p:nvPr/>
            </p:nvSpPr>
            <p:spPr>
              <a:xfrm>
                <a:off x="9921534" y="251493"/>
                <a:ext cx="1877156" cy="93075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ct val="0"/>
                  </a:spcAft>
                </a:pPr>
                <a:r>
                  <a:rPr lang="nl-BE" sz="1600">
                    <a:solidFill>
                      <a:srgbClr val="FFFFFF"/>
                    </a:solidFill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KWALITEITS-</a:t>
                </a:r>
                <a:endParaRPr lang="nl-BE" sz="160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ct val="0"/>
                  </a:spcAft>
                </a:pPr>
                <a:r>
                  <a:rPr lang="nl-BE" sz="1600">
                    <a:solidFill>
                      <a:srgbClr val="FFFFFF"/>
                    </a:solidFill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ONTWIKKELING</a:t>
                </a:r>
                <a:endParaRPr lang="nl-BE" sz="160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2" name="Afbeelding 31"/>
              <p:cNvPicPr>
                <a:picLocks noChangeAspect="1"/>
              </p:cNvPicPr>
              <p:nvPr/>
            </p:nvPicPr>
            <p:blipFill>
              <a:blip r:embed="rId10"/>
              <a:srcRect b="1724"/>
              <a:stretch>
                <a:fillRect/>
              </a:stretch>
            </p:blipFill>
            <p:spPr>
              <a:xfrm>
                <a:off x="9921534" y="1264657"/>
                <a:ext cx="1875600" cy="5445616"/>
              </a:xfrm>
              <a:prstGeom prst="rect">
                <a:avLst/>
              </a:prstGeom>
            </p:spPr>
          </p:pic>
        </p:grpSp>
        <p:grpSp>
          <p:nvGrpSpPr>
            <p:cNvPr id="38" name="Groep 37"/>
            <p:cNvGrpSpPr/>
            <p:nvPr/>
          </p:nvGrpSpPr>
          <p:grpSpPr>
            <a:xfrm>
              <a:off x="9959929" y="3277456"/>
              <a:ext cx="1793522" cy="2650733"/>
              <a:chOff x="9959929" y="3277456"/>
              <a:chExt cx="1793522" cy="2650733"/>
            </a:xfrm>
          </p:grpSpPr>
          <p:grpSp>
            <p:nvGrpSpPr>
              <p:cNvPr id="28" name="Groep 27"/>
              <p:cNvGrpSpPr/>
              <p:nvPr/>
            </p:nvGrpSpPr>
            <p:grpSpPr>
              <a:xfrm>
                <a:off x="9959929" y="3513762"/>
                <a:ext cx="1793522" cy="2414427"/>
                <a:chOff x="9959929" y="3513762"/>
                <a:chExt cx="1793522" cy="2414427"/>
              </a:xfrm>
            </p:grpSpPr>
            <p:sp>
              <p:nvSpPr>
                <p:cNvPr id="26" name="Rechthoek 25"/>
                <p:cNvSpPr/>
                <p:nvPr/>
              </p:nvSpPr>
              <p:spPr>
                <a:xfrm>
                  <a:off x="9959929" y="3513762"/>
                  <a:ext cx="1793522" cy="2414427"/>
                </a:xfrm>
                <a:prstGeom prst="rect">
                  <a:avLst/>
                </a:prstGeom>
                <a:solidFill>
                  <a:srgbClr val="54823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/>
                </a:p>
              </p:txBody>
            </p:sp>
            <p:pic>
              <p:nvPicPr>
                <p:cNvPr id="27" name="Afbeelding 26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0" b="100000" l="0" r="98065">
                              <a14:foregroundMark x1="72903" y1="74667" x2="72903" y2="74667"/>
                            </a14:backgroundRemoval>
                          </a14:imgEffect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18502" y="3721702"/>
                  <a:ext cx="1476375" cy="2143125"/>
                </a:xfrm>
                <a:prstGeom prst="rect">
                  <a:avLst/>
                </a:prstGeom>
              </p:spPr>
            </p:pic>
          </p:grpSp>
          <p:sp>
            <p:nvSpPr>
              <p:cNvPr id="37" name="Bijschrift met afgeronde rechthoek 36"/>
              <p:cNvSpPr/>
              <p:nvPr/>
            </p:nvSpPr>
            <p:spPr>
              <a:xfrm>
                <a:off x="10181690" y="3277456"/>
                <a:ext cx="1304818" cy="934948"/>
              </a:xfrm>
              <a:prstGeom prst="wedgeRoundRectCallout">
                <a:avLst>
                  <a:gd name="adj1" fmla="val 1214"/>
                  <a:gd name="adj2" fmla="val 92170"/>
                  <a:gd name="adj3" fmla="val 16667"/>
                </a:avLst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400"/>
                  <a:t>Hoe pakken we het volgende keer aan?</a:t>
                </a:r>
              </a:p>
            </p:txBody>
          </p:sp>
        </p:grpSp>
      </p:grpSp>
      <p:grpSp>
        <p:nvGrpSpPr>
          <p:cNvPr id="48" name="Groep 47"/>
          <p:cNvGrpSpPr/>
          <p:nvPr/>
        </p:nvGrpSpPr>
        <p:grpSpPr>
          <a:xfrm>
            <a:off x="7997563" y="66561"/>
            <a:ext cx="1885856" cy="6023434"/>
            <a:chOff x="7997563" y="66561"/>
            <a:chExt cx="1885856" cy="6023434"/>
          </a:xfrm>
        </p:grpSpPr>
        <p:grpSp>
          <p:nvGrpSpPr>
            <p:cNvPr id="35" name="Groep 34"/>
            <p:cNvGrpSpPr/>
            <p:nvPr/>
          </p:nvGrpSpPr>
          <p:grpSpPr>
            <a:xfrm>
              <a:off x="7997563" y="66561"/>
              <a:ext cx="1885856" cy="6023434"/>
              <a:chOff x="7976847" y="254077"/>
              <a:chExt cx="1885856" cy="6023434"/>
            </a:xfrm>
          </p:grpSpPr>
          <p:sp>
            <p:nvSpPr>
              <p:cNvPr id="7" name="Tekstvak 5"/>
              <p:cNvSpPr txBox="1"/>
              <p:nvPr/>
            </p:nvSpPr>
            <p:spPr>
              <a:xfrm>
                <a:off x="7976847" y="254077"/>
                <a:ext cx="1877156" cy="881040"/>
              </a:xfrm>
              <a:prstGeom prst="rect">
                <a:avLst/>
              </a:prstGeom>
              <a:solidFill>
                <a:srgbClr val="217EB2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ct val="0"/>
                  </a:spcAft>
                </a:pPr>
                <a:r>
                  <a:rPr lang="nl-BE" sz="1600">
                    <a:solidFill>
                      <a:srgbClr val="FFFFFF"/>
                    </a:solidFill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LEERLINGEN</a:t>
                </a:r>
                <a:endParaRPr lang="nl-BE" sz="160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ct val="0"/>
                  </a:spcAft>
                </a:pPr>
                <a:r>
                  <a:rPr lang="nl-BE" sz="1600">
                    <a:solidFill>
                      <a:srgbClr val="FFFFFF"/>
                    </a:solidFill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EVALUEREN</a:t>
                </a:r>
                <a:endParaRPr lang="nl-BE" sz="1600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1" name="Afbeelding 30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87103" y="1196771"/>
                <a:ext cx="1875600" cy="5080740"/>
              </a:xfrm>
              <a:prstGeom prst="rect">
                <a:avLst/>
              </a:prstGeom>
            </p:spPr>
          </p:pic>
        </p:grpSp>
        <p:grpSp>
          <p:nvGrpSpPr>
            <p:cNvPr id="44" name="Groep 43"/>
            <p:cNvGrpSpPr/>
            <p:nvPr/>
          </p:nvGrpSpPr>
          <p:grpSpPr>
            <a:xfrm>
              <a:off x="8051840" y="3705458"/>
              <a:ext cx="1749515" cy="2222731"/>
              <a:chOff x="8051840" y="3705458"/>
              <a:chExt cx="1749515" cy="2222731"/>
            </a:xfrm>
          </p:grpSpPr>
          <p:sp>
            <p:nvSpPr>
              <p:cNvPr id="41" name="Rechthoek 40"/>
              <p:cNvSpPr/>
              <p:nvPr/>
            </p:nvSpPr>
            <p:spPr>
              <a:xfrm>
                <a:off x="8051840" y="3705458"/>
                <a:ext cx="1749515" cy="2222731"/>
              </a:xfrm>
              <a:prstGeom prst="rect">
                <a:avLst/>
              </a:prstGeom>
              <a:solidFill>
                <a:srgbClr val="217E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pic>
            <p:nvPicPr>
              <p:cNvPr id="42" name="Afbeelding 41"/>
              <p:cNvPicPr>
                <a:picLocks noChangeAspect="1"/>
              </p:cNvPicPr>
              <p:nvPr/>
            </p:nvPicPr>
            <p:blipFill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1604" b="100000" l="3876" r="97674">
                            <a14:foregroundMark x1="68217" y1="66845" x2="68217" y2="66845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338557" y="3876273"/>
                <a:ext cx="1228725" cy="1781175"/>
              </a:xfrm>
              <a:prstGeom prst="rect">
                <a:avLst/>
              </a:prstGeom>
            </p:spPr>
          </p:pic>
        </p:grpSp>
      </p:grpSp>
      <p:cxnSp>
        <p:nvCxnSpPr>
          <p:cNvPr id="43" name="Rechte verbindingslijn met pijl 42"/>
          <p:cNvCxnSpPr/>
          <p:nvPr/>
        </p:nvCxnSpPr>
        <p:spPr>
          <a:xfrm flipV="1">
            <a:off x="1186550" y="5524674"/>
            <a:ext cx="9771201" cy="29243"/>
          </a:xfrm>
          <a:prstGeom prst="straightConnector1">
            <a:avLst/>
          </a:prstGeom>
          <a:noFill/>
          <a:ln w="152400" cap="flat" cmpd="sng" algn="ctr">
            <a:solidFill>
              <a:srgbClr val="0070C0">
                <a:alpha val="69000"/>
              </a:srgbClr>
            </a:solidFill>
            <a:prstDash val="solid"/>
            <a:miter lim="800000"/>
            <a:headEnd type="arrow"/>
            <a:tailEnd type="arrow"/>
          </a:ln>
        </p:spPr>
      </p:cxnSp>
    </p:spTree>
    <p:extLst>
      <p:ext uri="{BB962C8B-B14F-4D97-AF65-F5344CB8AC3E}">
        <p14:creationId xmlns:p14="http://schemas.microsoft.com/office/powerpoint/2010/main" val="196427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nodeType="clickEffect"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4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1B913A-6451-41F0-BEB4-4E709DF34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114" y="2912165"/>
            <a:ext cx="3182112" cy="1033670"/>
          </a:xfrm>
        </p:spPr>
        <p:txBody>
          <a:bodyPr>
            <a:noAutofit/>
          </a:bodyPr>
          <a:lstStyle/>
          <a:p>
            <a:r>
              <a:rPr lang="nl-BE" sz="5400" dirty="0"/>
              <a:t>PAUZE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C558281-BF08-49A0-B7F4-993C8F439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075" y="1563012"/>
            <a:ext cx="2354048" cy="259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8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01681" y="919655"/>
            <a:ext cx="6858002" cy="2509345"/>
          </a:xfrm>
        </p:spPr>
        <p:txBody>
          <a:bodyPr rtlCol="0"/>
          <a:lstStyle/>
          <a:p>
            <a:pPr rtl="0"/>
            <a:r>
              <a:rPr lang="nl-NL" dirty="0"/>
              <a:t>PEDAGOGISCHE STUDIEDAG ZILL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840638" y="3819313"/>
            <a:ext cx="8402220" cy="2013794"/>
          </a:xfrm>
        </p:spPr>
        <p:txBody>
          <a:bodyPr rtlCol="0">
            <a:normAutofit/>
          </a:bodyPr>
          <a:lstStyle/>
          <a:p>
            <a:pPr rtl="0"/>
            <a:r>
              <a:rPr lang="nl-NL" sz="5400" dirty="0"/>
              <a:t>DEEL 2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4E2D62F-3B81-42B5-9D93-79D25E545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795" y="529342"/>
            <a:ext cx="12858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9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NL" dirty="0"/>
              <a:t>PROGRAMMA: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65211" y="1825625"/>
            <a:ext cx="9669049" cy="4187952"/>
          </a:xfrm>
        </p:spPr>
        <p:txBody>
          <a:bodyPr rtlCol="0">
            <a:normAutofit/>
          </a:bodyPr>
          <a:lstStyle/>
          <a:p>
            <a:r>
              <a:rPr lang="nl-NL" sz="4000" dirty="0"/>
              <a:t>Deel 2: Tot 12u00 </a:t>
            </a:r>
          </a:p>
          <a:p>
            <a:pPr>
              <a:buFontTx/>
              <a:buChar char="-"/>
            </a:pPr>
            <a:r>
              <a:rPr lang="nl-NL" sz="4000" b="1" u="sng" dirty="0"/>
              <a:t>Opdracht 1: Kenmerken van een ZILL – </a:t>
            </a:r>
            <a:r>
              <a:rPr lang="nl-NL" sz="4000" b="1" u="sng" dirty="0" err="1"/>
              <a:t>ige</a:t>
            </a:r>
            <a:r>
              <a:rPr lang="nl-NL" sz="4000" b="1" u="sng" dirty="0"/>
              <a:t> leerkracht</a:t>
            </a:r>
          </a:p>
          <a:p>
            <a:pPr>
              <a:buFontTx/>
              <a:buChar char="-"/>
            </a:pPr>
            <a:r>
              <a:rPr lang="nl-NL" sz="4000" dirty="0"/>
              <a:t>Opdracht 2: </a:t>
            </a:r>
            <a:r>
              <a:rPr lang="nl-NL" sz="4000" dirty="0" err="1"/>
              <a:t>Zillige</a:t>
            </a:r>
            <a:r>
              <a:rPr lang="nl-NL" sz="4000" dirty="0"/>
              <a:t> beroemdheden</a:t>
            </a:r>
          </a:p>
          <a:p>
            <a:pPr>
              <a:buFontTx/>
              <a:buChar char="-"/>
            </a:pPr>
            <a:r>
              <a:rPr lang="nl-NL" sz="4000" dirty="0"/>
              <a:t>Opdracht 3: Bingo </a:t>
            </a:r>
          </a:p>
          <a:p>
            <a:pPr rtl="0"/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64194DB-53B6-4620-8A0E-0BABEE104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795" y="529342"/>
            <a:ext cx="12858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CEE72B-FAF6-4112-8A28-ED190DDE1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609600"/>
            <a:ext cx="10058402" cy="1219200"/>
          </a:xfrm>
        </p:spPr>
        <p:txBody>
          <a:bodyPr/>
          <a:lstStyle/>
          <a:p>
            <a:r>
              <a:rPr lang="nl-BE" dirty="0"/>
              <a:t>Kenmerken van een ZILL-</a:t>
            </a:r>
            <a:r>
              <a:rPr lang="nl-BE" dirty="0" err="1"/>
              <a:t>ige</a:t>
            </a:r>
            <a:r>
              <a:rPr lang="nl-BE" dirty="0"/>
              <a:t> leerkracht</a:t>
            </a:r>
            <a:br>
              <a:rPr lang="nl-BE" dirty="0"/>
            </a:br>
            <a:r>
              <a:rPr lang="nl-BE" dirty="0"/>
              <a:t>Opdracht 1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C031AF4-9000-4D6E-8649-CE763B29C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045" y="1887718"/>
            <a:ext cx="7394222" cy="427684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4EDB034-7936-4D7C-9726-4EF46F0E4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080" y="1524000"/>
            <a:ext cx="12858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30530" y="490662"/>
            <a:ext cx="8686800" cy="562074"/>
          </a:xfrm>
        </p:spPr>
        <p:txBody>
          <a:bodyPr>
            <a:normAutofit fontScale="90000"/>
          </a:bodyPr>
          <a:lstStyle/>
          <a:p>
            <a:r>
              <a:rPr lang="nl-BE" b="1" dirty="0"/>
              <a:t>10 kenmerken van ‘ZILL-</a:t>
            </a:r>
            <a:r>
              <a:rPr lang="nl-BE" b="1" dirty="0" err="1"/>
              <a:t>ige</a:t>
            </a:r>
            <a:r>
              <a:rPr lang="nl-BE" b="1" dirty="0"/>
              <a:t>’ leerkrachten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0530" y="1052736"/>
            <a:ext cx="7709887" cy="475252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AADDB82-B51B-4178-ADB7-93705E3D8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795" y="529342"/>
            <a:ext cx="12858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3592" y="692697"/>
            <a:ext cx="7692856" cy="326499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953" y="4117077"/>
            <a:ext cx="3250679" cy="240791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CA33A53-07BF-4D90-BBCC-3532CEE76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795" y="529342"/>
            <a:ext cx="12858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5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NL" dirty="0"/>
              <a:t>PROGRAMMA: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9354432" cy="4187952"/>
          </a:xfrm>
        </p:spPr>
        <p:txBody>
          <a:bodyPr rtlCol="0">
            <a:normAutofit/>
          </a:bodyPr>
          <a:lstStyle/>
          <a:p>
            <a:r>
              <a:rPr lang="nl-NL" sz="4000" dirty="0"/>
              <a:t>Deel 2: Tot 12u00 </a:t>
            </a:r>
          </a:p>
          <a:p>
            <a:pPr>
              <a:buFontTx/>
              <a:buChar char="-"/>
            </a:pPr>
            <a:r>
              <a:rPr lang="nl-NL" sz="4000" dirty="0"/>
              <a:t>Opdracht 1: Kenmerken van een ZILL – </a:t>
            </a:r>
            <a:r>
              <a:rPr lang="nl-NL" sz="4000" dirty="0" err="1"/>
              <a:t>ige</a:t>
            </a:r>
            <a:r>
              <a:rPr lang="nl-NL" sz="4000" dirty="0"/>
              <a:t> leerkracht</a:t>
            </a:r>
          </a:p>
          <a:p>
            <a:pPr>
              <a:buFontTx/>
              <a:buChar char="-"/>
            </a:pPr>
            <a:r>
              <a:rPr lang="nl-NL" sz="4000" b="1" u="sng" dirty="0"/>
              <a:t>Opdracht 2: </a:t>
            </a:r>
            <a:r>
              <a:rPr lang="nl-NL" sz="4000" b="1" u="sng" dirty="0" err="1"/>
              <a:t>Zillige</a:t>
            </a:r>
            <a:r>
              <a:rPr lang="nl-NL" sz="4000" b="1" u="sng" dirty="0"/>
              <a:t> beroemdheden</a:t>
            </a:r>
          </a:p>
          <a:p>
            <a:pPr>
              <a:buFontTx/>
              <a:buChar char="-"/>
            </a:pPr>
            <a:r>
              <a:rPr lang="nl-NL" sz="4000" dirty="0"/>
              <a:t>Opdracht 3: Bingo </a:t>
            </a:r>
          </a:p>
          <a:p>
            <a:pPr rtl="0"/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64194DB-53B6-4620-8A0E-0BABEE104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795" y="529342"/>
            <a:ext cx="12858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8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61C035-202F-4302-8467-FF99DB2F2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Zillige</a:t>
            </a:r>
            <a:r>
              <a:rPr lang="nl-BE" dirty="0"/>
              <a:t> beroemdheden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7A91CB-0396-4DF2-85DB-3089D62EC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3200" b="1" dirty="0"/>
              <a:t>Opdracht 2: beroemdheden</a:t>
            </a:r>
            <a:br>
              <a:rPr lang="nl-BE" sz="2800" dirty="0"/>
            </a:br>
            <a:r>
              <a:rPr lang="nl-BE" dirty="0"/>
              <a:t>Plaats samen bij de fotootjes van de ‘beroemdheden’: </a:t>
            </a:r>
            <a:br>
              <a:rPr lang="nl-BE" dirty="0"/>
            </a:br>
            <a:r>
              <a:rPr lang="nl-BE" dirty="0"/>
              <a:t>het </a:t>
            </a:r>
            <a:r>
              <a:rPr lang="nl-BE" b="1" dirty="0"/>
              <a:t>passende OV – OT (PG of CG) </a:t>
            </a:r>
            <a:r>
              <a:rPr lang="nl-BE" dirty="0"/>
              <a:t>waarin deze </a:t>
            </a:r>
            <a:r>
              <a:rPr lang="nl-BE" b="1" dirty="0"/>
              <a:t>personen sterk ontwikkeld </a:t>
            </a:r>
            <a:r>
              <a:rPr lang="nl-BE" dirty="0"/>
              <a:t>zijn.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0F0002E-864A-40CD-8E24-D95E1B0D9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795" y="529342"/>
            <a:ext cx="1285875" cy="14192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4CA166E-97B0-4D79-A28B-FDF39E327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858" y="3429000"/>
            <a:ext cx="3857110" cy="243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0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1065214" y="1058331"/>
            <a:ext cx="10058402" cy="1219200"/>
          </a:xfrm>
        </p:spPr>
        <p:txBody>
          <a:bodyPr rtlCol="0">
            <a:noAutofit/>
          </a:bodyPr>
          <a:lstStyle/>
          <a:p>
            <a:pPr rtl="0"/>
            <a:r>
              <a:rPr lang="nl-NL" sz="4400" dirty="0"/>
              <a:t>Pedagogische studiedag ZILL</a:t>
            </a:r>
            <a:br>
              <a:rPr lang="nl-NL" sz="4400" dirty="0"/>
            </a:br>
            <a:r>
              <a:rPr lang="nl-NL" sz="3200" dirty="0"/>
              <a:t>woensdag 30 januari 2019</a:t>
            </a:r>
            <a:br>
              <a:rPr lang="nl-NL" sz="4400" dirty="0"/>
            </a:br>
            <a:r>
              <a:rPr lang="nl-NL" sz="4400" dirty="0"/>
              <a:t>PROGRAMMA:</a:t>
            </a:r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rtl="0"/>
            <a:endParaRPr lang="nl-NL" dirty="0"/>
          </a:p>
          <a:p>
            <a:pPr rtl="0"/>
            <a:r>
              <a:rPr lang="nl-NL" dirty="0"/>
              <a:t>Deel 1: Vanaf 8u45 </a:t>
            </a:r>
          </a:p>
          <a:p>
            <a:pPr rtl="0">
              <a:buFontTx/>
              <a:buChar char="-"/>
            </a:pPr>
            <a:r>
              <a:rPr lang="nl-NL" dirty="0"/>
              <a:t>Herhaling krachtlijnen van ZILL</a:t>
            </a:r>
          </a:p>
          <a:p>
            <a:pPr rtl="0">
              <a:buFontTx/>
              <a:buChar char="-"/>
            </a:pPr>
            <a:r>
              <a:rPr lang="nl-NL" dirty="0"/>
              <a:t>Opdracht 1: Woordkaartjes persoonsgebonden ontwikkeling binnen ordeningskader</a:t>
            </a:r>
          </a:p>
          <a:p>
            <a:pPr rtl="0">
              <a:buFontTx/>
              <a:buChar char="-"/>
            </a:pPr>
            <a:r>
              <a:rPr lang="nl-NL" dirty="0"/>
              <a:t>Opdracht 2: Klaspraktijk: Op welke ontwikkelvelden – ontwikkelthema’s zetten jullie in?</a:t>
            </a:r>
          </a:p>
          <a:p>
            <a:pPr rtl="0">
              <a:buFontTx/>
              <a:buChar char="-"/>
            </a:pPr>
            <a:r>
              <a:rPr lang="nl-NL" dirty="0"/>
              <a:t>Opdracht 3: Uitwerken van didactische arrangementen vanuit de doelen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6CEC434-A5D6-481D-BB4E-1649A0DB9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795" y="529342"/>
            <a:ext cx="12858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3284" y="147759"/>
            <a:ext cx="5472608" cy="611159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63A615B-B47C-40A5-84FB-DBD36BAEA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795" y="529342"/>
            <a:ext cx="12858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1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E47A55-4419-4E0F-A617-7524D075F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En wat met de mensen uit ons team?</a:t>
            </a:r>
            <a:br>
              <a:rPr lang="nl-BE" dirty="0"/>
            </a:br>
            <a:r>
              <a:rPr lang="nl-BE" dirty="0"/>
              <a:t> </a:t>
            </a:r>
            <a:r>
              <a:rPr lang="nl-BE" dirty="0">
                <a:sym typeface="Wingdings" panose="05000000000000000000" pitchFamily="2" charset="2"/>
              </a:rPr>
              <a:t>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786FCFD-8B62-4C02-8B3E-5C5FE808C9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021" y="1524000"/>
            <a:ext cx="8723490" cy="490696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B7F46F7-5939-4D51-96B5-5CCFBB92B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795" y="529342"/>
            <a:ext cx="12858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1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NL" dirty="0"/>
              <a:t>PROGRAMMA: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9354432" cy="4187952"/>
          </a:xfrm>
        </p:spPr>
        <p:txBody>
          <a:bodyPr rtlCol="0">
            <a:normAutofit lnSpcReduction="10000"/>
          </a:bodyPr>
          <a:lstStyle/>
          <a:p>
            <a:r>
              <a:rPr lang="nl-NL" sz="4000" dirty="0"/>
              <a:t>Deel 2: Tot 12u00 </a:t>
            </a:r>
          </a:p>
          <a:p>
            <a:pPr>
              <a:buFontTx/>
              <a:buChar char="-"/>
            </a:pPr>
            <a:r>
              <a:rPr lang="nl-NL" sz="4000" dirty="0"/>
              <a:t>Opdracht 1: Kenmerken van een ZILL – </a:t>
            </a:r>
            <a:r>
              <a:rPr lang="nl-NL" sz="4000" dirty="0" err="1"/>
              <a:t>ige</a:t>
            </a:r>
            <a:r>
              <a:rPr lang="nl-NL" sz="4000" dirty="0"/>
              <a:t> leerkracht</a:t>
            </a:r>
          </a:p>
          <a:p>
            <a:pPr>
              <a:buFontTx/>
              <a:buChar char="-"/>
            </a:pPr>
            <a:r>
              <a:rPr lang="nl-NL" sz="4000" dirty="0"/>
              <a:t>Opdracht 2: </a:t>
            </a:r>
            <a:r>
              <a:rPr lang="nl-NL" sz="4000" dirty="0" err="1"/>
              <a:t>Zillige</a:t>
            </a:r>
            <a:r>
              <a:rPr lang="nl-NL" sz="4000" dirty="0"/>
              <a:t> beroemdheden</a:t>
            </a:r>
          </a:p>
          <a:p>
            <a:pPr>
              <a:buFontTx/>
              <a:buChar char="-"/>
            </a:pPr>
            <a:r>
              <a:rPr lang="nl-NL" sz="4000" b="1" u="sng" dirty="0"/>
              <a:t>Opdracht 3: Bingo </a:t>
            </a:r>
          </a:p>
          <a:p>
            <a:pPr rtl="0"/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64194DB-53B6-4620-8A0E-0BABEE104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795" y="529342"/>
            <a:ext cx="12858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8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21C771-F849-4CDC-8CA3-E8EEEED92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Opdracht 3: Op weg naar de gewenste leeruitkomst</a:t>
            </a:r>
          </a:p>
        </p:txBody>
      </p:sp>
      <p:pic>
        <p:nvPicPr>
          <p:cNvPr id="3" name="Picture 2" descr="C:\Users\Gebruiker\AppData\Local\Microsoft\Windows\Temporary Internet Files\Content.IE5\THKUMO1G\bingo-graphic[1].jpg">
            <a:extLst>
              <a:ext uri="{FF2B5EF4-FFF2-40B4-BE49-F238E27FC236}">
                <a16:creationId xmlns:a16="http://schemas.microsoft.com/office/drawing/2014/main" id="{1B97653F-B82A-4617-8A33-237531619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9502" y="5220043"/>
            <a:ext cx="1756910" cy="117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A7D6D89-76B8-4416-AAC5-70EF50F51584}"/>
              </a:ext>
            </a:extLst>
          </p:cNvPr>
          <p:cNvSpPr/>
          <p:nvPr/>
        </p:nvSpPr>
        <p:spPr>
          <a:xfrm>
            <a:off x="1174043" y="1524000"/>
            <a:ext cx="915528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400" dirty="0"/>
              <a:t>Duid iemand aan als </a:t>
            </a:r>
            <a:r>
              <a:rPr lang="nl-BE" sz="2400" b="1" dirty="0"/>
              <a:t>spelleider</a:t>
            </a:r>
            <a:r>
              <a:rPr lang="nl-BE" sz="2400" dirty="0"/>
              <a:t> (= ‘bank’).</a:t>
            </a:r>
          </a:p>
          <a:p>
            <a:r>
              <a:rPr lang="nl-BE" sz="2400" dirty="0"/>
              <a:t>De </a:t>
            </a:r>
            <a:r>
              <a:rPr lang="nl-BE" sz="2400" b="1" dirty="0"/>
              <a:t>andere</a:t>
            </a:r>
            <a:r>
              <a:rPr lang="nl-BE" sz="2400" dirty="0"/>
              <a:t> groepsleden krijgen een verschillende </a:t>
            </a:r>
            <a:r>
              <a:rPr lang="nl-BE" sz="2400" b="1" dirty="0"/>
              <a:t>bingokaart</a:t>
            </a:r>
            <a:r>
              <a:rPr lang="nl-BE" sz="2400" dirty="0"/>
              <a:t>. </a:t>
            </a:r>
          </a:p>
          <a:p>
            <a:r>
              <a:rPr lang="nl-BE" sz="2400" dirty="0"/>
              <a:t>De </a:t>
            </a:r>
            <a:r>
              <a:rPr lang="nl-BE" sz="2400" b="1" dirty="0"/>
              <a:t>spelleider</a:t>
            </a:r>
            <a:r>
              <a:rPr lang="nl-BE" sz="2400" dirty="0"/>
              <a:t> trekt telkens een </a:t>
            </a:r>
            <a:r>
              <a:rPr lang="nl-BE" sz="2400" b="1" dirty="0"/>
              <a:t>kaart</a:t>
            </a:r>
            <a:r>
              <a:rPr lang="nl-BE" sz="2400" dirty="0"/>
              <a:t> met daarop een </a:t>
            </a:r>
            <a:r>
              <a:rPr lang="nl-BE" sz="2400" b="1" dirty="0"/>
              <a:t>leeruitkomst</a:t>
            </a:r>
            <a:r>
              <a:rPr lang="nl-BE" sz="2400" dirty="0"/>
              <a:t>. </a:t>
            </a:r>
          </a:p>
          <a:p>
            <a:r>
              <a:rPr lang="nl-BE" sz="2400" dirty="0"/>
              <a:t>Iedereen zoekt op het </a:t>
            </a:r>
            <a:r>
              <a:rPr lang="nl-BE" sz="2400" b="1" dirty="0"/>
              <a:t>ordeningskader</a:t>
            </a:r>
            <a:r>
              <a:rPr lang="nl-BE" sz="2400" dirty="0"/>
              <a:t> bij welk thema deze </a:t>
            </a:r>
            <a:r>
              <a:rPr lang="nl-BE" sz="2400" b="1" dirty="0"/>
              <a:t>leeruitkomst</a:t>
            </a:r>
            <a:r>
              <a:rPr lang="nl-BE" sz="2400" dirty="0"/>
              <a:t> hoort. Wie op haar/zijn kaart het </a:t>
            </a:r>
            <a:r>
              <a:rPr lang="nl-BE" sz="2400" b="1" dirty="0"/>
              <a:t>bijpassende thema </a:t>
            </a:r>
            <a:r>
              <a:rPr lang="nl-BE" sz="2400" dirty="0"/>
              <a:t>heeft, roept </a:t>
            </a:r>
            <a:r>
              <a:rPr lang="nl-BE" sz="2400" b="1" dirty="0"/>
              <a:t>‘bingo’</a:t>
            </a:r>
            <a:r>
              <a:rPr lang="nl-BE" sz="2400" dirty="0"/>
              <a:t>.</a:t>
            </a:r>
            <a:r>
              <a:rPr lang="nl-BE" sz="2400" b="1" dirty="0"/>
              <a:t> </a:t>
            </a:r>
          </a:p>
          <a:p>
            <a:r>
              <a:rPr lang="nl-BE" sz="2400" dirty="0"/>
              <a:t>De spelleider geeft (na controle) het kaartje, zodat het op de bingokaart kan gelegd worden. Wie eerst haar/zijn kaart gevuld heeft, wint!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EA06764-B911-49C0-BA47-FB133AB87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536" y="914400"/>
            <a:ext cx="12858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F2AD43-C315-484E-BC5F-C63529FA0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7200" dirty="0"/>
              <a:t>Bingo</a:t>
            </a:r>
          </a:p>
        </p:txBody>
      </p:sp>
      <p:pic>
        <p:nvPicPr>
          <p:cNvPr id="3" name="Afbeelding 2">
            <a:hlinkClick r:id="rId2" action="ppaction://hlinkfile"/>
            <a:extLst>
              <a:ext uri="{FF2B5EF4-FFF2-40B4-BE49-F238E27FC236}">
                <a16:creationId xmlns:a16="http://schemas.microsoft.com/office/drawing/2014/main" id="{DAE8AF57-0D4C-40E4-B00A-1FB11B96B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01" y="1794933"/>
            <a:ext cx="4948866" cy="351084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AC7777B-780C-438F-8A71-0262172D9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698" y="1794933"/>
            <a:ext cx="5276906" cy="3510844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E5037471-E64B-47CD-9F9A-8D5D32818C5C}"/>
              </a:ext>
            </a:extLst>
          </p:cNvPr>
          <p:cNvSpPr/>
          <p:nvPr/>
        </p:nvSpPr>
        <p:spPr>
          <a:xfrm>
            <a:off x="506669" y="5396089"/>
            <a:ext cx="5112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BINGOKAART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22FF507-E23D-4457-885C-994AAECE7348}"/>
              </a:ext>
            </a:extLst>
          </p:cNvPr>
          <p:cNvSpPr/>
          <p:nvPr/>
        </p:nvSpPr>
        <p:spPr>
          <a:xfrm>
            <a:off x="5618966" y="871603"/>
            <a:ext cx="59029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LEERUITKOMST</a:t>
            </a:r>
          </a:p>
        </p:txBody>
      </p:sp>
    </p:spTree>
    <p:extLst>
      <p:ext uri="{BB962C8B-B14F-4D97-AF65-F5344CB8AC3E}">
        <p14:creationId xmlns:p14="http://schemas.microsoft.com/office/powerpoint/2010/main" val="89028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C25601-30B1-4702-AEE6-C87DF16A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2673" y="1419225"/>
            <a:ext cx="6858002" cy="1828800"/>
          </a:xfrm>
        </p:spPr>
        <p:txBody>
          <a:bodyPr>
            <a:normAutofit fontScale="90000"/>
          </a:bodyPr>
          <a:lstStyle/>
          <a:p>
            <a:r>
              <a:rPr lang="nl-BE" dirty="0"/>
              <a:t>BEDANKT VOOR JULLIE AANDACHT EN INZET!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17B6CC4-7F55-4342-83C4-5529F2012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5534" y="3609976"/>
            <a:ext cx="6858002" cy="914400"/>
          </a:xfrm>
        </p:spPr>
        <p:txBody>
          <a:bodyPr/>
          <a:lstStyle/>
          <a:p>
            <a:r>
              <a:rPr lang="nl-BE" dirty="0"/>
              <a:t>Hopelijk vonden jullie dit zelf een leerrijke en boeiende studiedag? </a:t>
            </a:r>
            <a:r>
              <a:rPr lang="nl-BE" dirty="0">
                <a:sym typeface="Wingdings" panose="05000000000000000000" pitchFamily="2" charset="2"/>
              </a:rPr>
              <a:t></a:t>
            </a:r>
            <a:r>
              <a:rPr lang="nl-BE" dirty="0"/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A2C1314-E809-4AF9-94D7-51D2B412C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536" y="914400"/>
            <a:ext cx="12858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0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NL" dirty="0"/>
              <a:t>PROGRAMMA: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9354432" cy="4187952"/>
          </a:xfrm>
        </p:spPr>
        <p:txBody>
          <a:bodyPr rtlCol="0">
            <a:normAutofit lnSpcReduction="10000"/>
          </a:bodyPr>
          <a:lstStyle/>
          <a:p>
            <a:r>
              <a:rPr lang="nl-NL" sz="4000" dirty="0"/>
              <a:t>Deel 2: Tot 12u00 </a:t>
            </a:r>
          </a:p>
          <a:p>
            <a:pPr>
              <a:buFontTx/>
              <a:buChar char="-"/>
            </a:pPr>
            <a:r>
              <a:rPr lang="nl-NL" sz="4000" dirty="0"/>
              <a:t>Opdracht 1: Kenmerken van een ZILL – </a:t>
            </a:r>
            <a:r>
              <a:rPr lang="nl-NL" sz="4000" dirty="0" err="1"/>
              <a:t>ige</a:t>
            </a:r>
            <a:r>
              <a:rPr lang="nl-NL" sz="4000" dirty="0"/>
              <a:t> leerkracht</a:t>
            </a:r>
          </a:p>
          <a:p>
            <a:pPr>
              <a:buFontTx/>
              <a:buChar char="-"/>
            </a:pPr>
            <a:r>
              <a:rPr lang="nl-NL" sz="4000" dirty="0"/>
              <a:t>Opdracht 2: </a:t>
            </a:r>
            <a:r>
              <a:rPr lang="nl-NL" sz="4000" dirty="0" err="1"/>
              <a:t>Zillige</a:t>
            </a:r>
            <a:r>
              <a:rPr lang="nl-NL" sz="4000" dirty="0"/>
              <a:t> beroemdheden</a:t>
            </a:r>
          </a:p>
          <a:p>
            <a:pPr>
              <a:buFontTx/>
              <a:buChar char="-"/>
            </a:pPr>
            <a:r>
              <a:rPr lang="nl-NL" sz="4000" dirty="0"/>
              <a:t>Opdracht 3: Bingo </a:t>
            </a:r>
          </a:p>
          <a:p>
            <a:pPr rtl="0"/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64194DB-53B6-4620-8A0E-0BABEE104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795" y="529342"/>
            <a:ext cx="12858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01681" y="919655"/>
            <a:ext cx="6858002" cy="2509345"/>
          </a:xfrm>
        </p:spPr>
        <p:txBody>
          <a:bodyPr rtlCol="0"/>
          <a:lstStyle/>
          <a:p>
            <a:pPr rtl="0"/>
            <a:r>
              <a:rPr lang="nl-NL" dirty="0"/>
              <a:t>PEDAGOGISCHE STUDIEDAG ZILL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840638" y="3819313"/>
            <a:ext cx="8402220" cy="2013794"/>
          </a:xfrm>
        </p:spPr>
        <p:txBody>
          <a:bodyPr rtlCol="0">
            <a:normAutofit/>
          </a:bodyPr>
          <a:lstStyle/>
          <a:p>
            <a:pPr rtl="0"/>
            <a:r>
              <a:rPr lang="nl-NL" sz="5400" dirty="0"/>
              <a:t>DEEL 1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4E2D62F-3B81-42B5-9D93-79D25E545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795" y="529342"/>
            <a:ext cx="12858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1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>
          <a:xfrm>
            <a:off x="1066800" y="529342"/>
            <a:ext cx="10058400" cy="5442480"/>
          </a:xfrm>
        </p:spPr>
        <p:txBody>
          <a:bodyPr rtlCol="0">
            <a:normAutofit fontScale="77500" lnSpcReduction="20000"/>
          </a:bodyPr>
          <a:lstStyle/>
          <a:p>
            <a:pPr rtl="0"/>
            <a:endParaRPr lang="nl-NL" dirty="0"/>
          </a:p>
          <a:p>
            <a:pPr rtl="0"/>
            <a:r>
              <a:rPr lang="nl-NL" sz="3800" dirty="0"/>
              <a:t>Deel 1: Vanaf 8u45 </a:t>
            </a:r>
          </a:p>
          <a:p>
            <a:pPr>
              <a:buFontTx/>
              <a:buChar char="-"/>
            </a:pPr>
            <a:r>
              <a:rPr lang="nl-NL" sz="4000" b="1" u="sng" dirty="0"/>
              <a:t>Herhaling krachtlijnen van ZILL</a:t>
            </a:r>
          </a:p>
          <a:p>
            <a:pPr>
              <a:buFontTx/>
              <a:buChar char="-"/>
            </a:pPr>
            <a:r>
              <a:rPr lang="nl-NL" sz="4000" dirty="0"/>
              <a:t>Opdracht 1: Woordkaartjes persoonsgebonden ontwikkeling binnen ordeningskader</a:t>
            </a:r>
          </a:p>
          <a:p>
            <a:pPr>
              <a:buFontTx/>
              <a:buChar char="-"/>
            </a:pPr>
            <a:r>
              <a:rPr lang="nl-NL" sz="4000" dirty="0"/>
              <a:t>Opdracht 2: Klaspraktijk: Op welke ontwikkelvelden – ontwikkelthema’s zetten jullie in?</a:t>
            </a:r>
          </a:p>
          <a:p>
            <a:pPr>
              <a:buFontTx/>
              <a:buChar char="-"/>
            </a:pPr>
            <a:r>
              <a:rPr lang="nl-NL" sz="4000" dirty="0"/>
              <a:t>Opdracht 3: Uitwerken van didactische arrangementen vanuit de doelen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6CEC434-A5D6-481D-BB4E-1649A0DB9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795" y="529342"/>
            <a:ext cx="12858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5211" y="485421"/>
            <a:ext cx="10800967" cy="1151467"/>
          </a:xfrm>
        </p:spPr>
        <p:txBody>
          <a:bodyPr rtlCol="0">
            <a:normAutofit/>
          </a:bodyPr>
          <a:lstStyle/>
          <a:p>
            <a:r>
              <a:rPr lang="nl-NL" dirty="0"/>
              <a:t>Herhaling krachtlijnen van ZILL</a:t>
            </a:r>
            <a:br>
              <a:rPr lang="nl-NL" dirty="0"/>
            </a:b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2499704-B746-4AC6-8816-AF90727B5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795" y="529342"/>
            <a:ext cx="1285875" cy="1419225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392BD074-3A58-4EE6-B6CA-D9D39D058AC0}"/>
              </a:ext>
            </a:extLst>
          </p:cNvPr>
          <p:cNvSpPr txBox="1"/>
          <p:nvPr/>
        </p:nvSpPr>
        <p:spPr>
          <a:xfrm>
            <a:off x="1207911" y="2201333"/>
            <a:ext cx="4797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Het OKB als uitgangspunt, het fundament +  de Katholieke Dialoogschool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14F7DDC-4C0B-4857-B9E5-C6B2944D6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761" y="2210263"/>
            <a:ext cx="819150" cy="91440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3F475063-EA59-496D-9F10-22551B26EB06}"/>
              </a:ext>
            </a:extLst>
          </p:cNvPr>
          <p:cNvSpPr txBox="1"/>
          <p:nvPr/>
        </p:nvSpPr>
        <p:spPr>
          <a:xfrm>
            <a:off x="6005689" y="3025422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Harmonische ontwikkeling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763B32D3-DF29-4BB2-80AD-D5617F065C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9864" y="2840230"/>
            <a:ext cx="885825" cy="87630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A569612C-A4A2-493A-8266-E720B87F1D1D}"/>
              </a:ext>
            </a:extLst>
          </p:cNvPr>
          <p:cNvSpPr txBox="1"/>
          <p:nvPr/>
        </p:nvSpPr>
        <p:spPr>
          <a:xfrm>
            <a:off x="1354667" y="4131733"/>
            <a:ext cx="2551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Eigenaarschap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4135540D-C09D-4AE9-B3E7-45761C7E15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761" y="3873486"/>
            <a:ext cx="838200" cy="885825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9C67A566-C1C9-42BB-8756-89A1AC9ECF0B}"/>
              </a:ext>
            </a:extLst>
          </p:cNvPr>
          <p:cNvSpPr txBox="1"/>
          <p:nvPr/>
        </p:nvSpPr>
        <p:spPr>
          <a:xfrm>
            <a:off x="6096000" y="4316398"/>
            <a:ext cx="316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Kwaliteitsvol onderwijs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F15AE366-485A-4411-AFAC-DDE81BF465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6539" y="4355427"/>
            <a:ext cx="819150" cy="895350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C4FD442B-DBD6-4C9B-A037-A5B9AD58A0F4}"/>
              </a:ext>
            </a:extLst>
          </p:cNvPr>
          <p:cNvSpPr txBox="1"/>
          <p:nvPr/>
        </p:nvSpPr>
        <p:spPr>
          <a:xfrm>
            <a:off x="2980267" y="5705008"/>
            <a:ext cx="302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Legitimeert onderwijs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2361CCE3-DEBD-4819-9237-B42CA0196A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3492" y="5451524"/>
            <a:ext cx="86677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4CF07A9-3D81-4E77-89C2-BD4DAF41F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5197" y="804895"/>
            <a:ext cx="8641606" cy="503287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45CAE90-B270-48B2-B571-9E1E4290C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795" y="529342"/>
            <a:ext cx="12858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8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urillustratie (16:9)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62_TF03431377_TF03431377" id="{33B757CC-315F-4E51-9778-90F934997943}" vid="{2BEB4120-5D0F-4BA4-AF60-F100EBBE4412}"/>
    </a:ext>
  </a:extLst>
</a:theme>
</file>

<file path=ppt/theme/theme2.xml><?xml version="1.0" encoding="utf-8"?>
<a:theme xmlns:a="http://schemas.openxmlformats.org/drawingml/2006/main" name="Office-th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Natuurpresentatie, geïllustreerd landschapontwerp (breedbeeld)</Template>
  <TotalTime>241</TotalTime>
  <Words>1032</Words>
  <Application>Microsoft Office PowerPoint</Application>
  <PresentationFormat>Breedbeeld</PresentationFormat>
  <Paragraphs>266</Paragraphs>
  <Slides>45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45</vt:i4>
      </vt:variant>
    </vt:vector>
  </HeadingPairs>
  <TitlesOfParts>
    <vt:vector size="50" baseType="lpstr">
      <vt:lpstr>Arial</vt:lpstr>
      <vt:lpstr>Calibri</vt:lpstr>
      <vt:lpstr>Segoe Print</vt:lpstr>
      <vt:lpstr>Trebuchet MS</vt:lpstr>
      <vt:lpstr>Natuurillustratie (16:9)</vt:lpstr>
      <vt:lpstr>PEDAGOGISCHE STUDIEDAG ZILL</vt:lpstr>
      <vt:lpstr>PEDAGOGISCHE STUDIEDAG ZILL</vt:lpstr>
      <vt:lpstr>Doelen </vt:lpstr>
      <vt:lpstr>Pedagogische studiedag ZILL woensdag 30 januari 2019 PROGRAMMA:</vt:lpstr>
      <vt:lpstr>PROGRAMMA:</vt:lpstr>
      <vt:lpstr>PEDAGOGISCHE STUDIEDAG ZILL</vt:lpstr>
      <vt:lpstr>PowerPoint-presentatie</vt:lpstr>
      <vt:lpstr>Herhaling krachtlijnen van ZILL </vt:lpstr>
      <vt:lpstr>PowerPoint-presentatie</vt:lpstr>
      <vt:lpstr>Katholieke dialoogschool</vt:lpstr>
      <vt:lpstr>PowerPoint-presentatie</vt:lpstr>
      <vt:lpstr>Overzicht van de ZILL - structuur</vt:lpstr>
      <vt:lpstr>LINEAIR MODEL</vt:lpstr>
      <vt:lpstr>CYCLISCH MODEL </vt:lpstr>
      <vt:lpstr>Kwaliteitsvol onderwijs</vt:lpstr>
      <vt:lpstr>Ervaringskansen</vt:lpstr>
      <vt:lpstr>Rijke ervaringskansen</vt:lpstr>
      <vt:lpstr>PowerPoint-presentatie</vt:lpstr>
      <vt:lpstr>Opdracht 1 Woordkaartjes persoonsgebonden  ontwikkeling binnen ordeningskader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Context 2: </vt:lpstr>
      <vt:lpstr>PowerPoint-presentatie</vt:lpstr>
      <vt:lpstr>PowerPoint-presentatie</vt:lpstr>
      <vt:lpstr>Opdracht 3 Uitwerken van een eenvoudig didactisch arrangement</vt:lpstr>
      <vt:lpstr>PowerPoint-presentatie</vt:lpstr>
      <vt:lpstr>PAUZE</vt:lpstr>
      <vt:lpstr>PEDAGOGISCHE STUDIEDAG ZILL</vt:lpstr>
      <vt:lpstr>PROGRAMMA:</vt:lpstr>
      <vt:lpstr>Kenmerken van een ZILL-ige leerkracht Opdracht 1</vt:lpstr>
      <vt:lpstr>10 kenmerken van ‘ZILL-ige’ leerkrachten</vt:lpstr>
      <vt:lpstr>PowerPoint-presentatie</vt:lpstr>
      <vt:lpstr>PROGRAMMA:</vt:lpstr>
      <vt:lpstr>Zillige beroemdheden</vt:lpstr>
      <vt:lpstr>PowerPoint-presentatie</vt:lpstr>
      <vt:lpstr>En wat met de mensen uit ons team?  </vt:lpstr>
      <vt:lpstr>PROGRAMMA:</vt:lpstr>
      <vt:lpstr>Opdracht 3: Op weg naar de gewenste leeruitkomst</vt:lpstr>
      <vt:lpstr>Bingo</vt:lpstr>
      <vt:lpstr>BEDANKT VOOR JULLIE AANDACHT EN INZET!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PEDAGOGISCHE STUDIEDAG ZILL</dc:title>
  <dc:creator>Directie 't Luikertje</dc:creator>
  <cp:lastModifiedBy>Directie 't Luikertje</cp:lastModifiedBy>
  <cp:revision>11</cp:revision>
  <dcterms:created xsi:type="dcterms:W3CDTF">2019-01-25T10:29:44Z</dcterms:created>
  <dcterms:modified xsi:type="dcterms:W3CDTF">2019-01-30T09:13:57Z</dcterms:modified>
</cp:coreProperties>
</file>